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2" r:id="rId5"/>
    <p:sldMasterId id="2147483701" r:id="rId6"/>
    <p:sldMasterId id="2147483738" r:id="rId7"/>
  </p:sldMasterIdLst>
  <p:notesMasterIdLst>
    <p:notesMasterId r:id="rId11"/>
  </p:notesMasterIdLst>
  <p:sldIdLst>
    <p:sldId id="551" r:id="rId8"/>
    <p:sldId id="600" r:id="rId9"/>
    <p:sldId id="599" r:id="rId10"/>
  </p:sldIdLst>
  <p:sldSz cx="12192000" cy="6858000"/>
  <p:notesSz cx="6797675" cy="992663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61"/>
    <a:srgbClr val="DDDDDD"/>
    <a:srgbClr val="F6B8CB"/>
    <a:srgbClr val="34348A"/>
    <a:srgbClr val="3C3C9E"/>
    <a:srgbClr val="D2D2EE"/>
    <a:srgbClr val="E85281"/>
    <a:srgbClr val="FFEBAB"/>
    <a:srgbClr val="FFC000"/>
    <a:srgbClr val="F82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68796" autoAdjust="0"/>
  </p:normalViewPr>
  <p:slideViewPr>
    <p:cSldViewPr snapToGrid="0">
      <p:cViewPr varScale="1">
        <p:scale>
          <a:sx n="61" d="100"/>
          <a:sy n="61" d="100"/>
        </p:scale>
        <p:origin x="1694" y="48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-754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solidFill>
              <a:srgbClr val="3F85C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E6-4DD5-A0F8-566FDD6863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 2</c:v>
                </c:pt>
              </c:strCache>
            </c:strRef>
          </c:tx>
          <c:spPr>
            <a:solidFill>
              <a:srgbClr val="76B86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E6-4DD5-A0F8-566FDD686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 3</c:v>
                </c:pt>
              </c:strCache>
            </c:strRef>
          </c:tx>
          <c:spPr>
            <a:solidFill>
              <a:srgbClr val="CF355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E6-4DD5-A0F8-566FDD686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 4</c:v>
                </c:pt>
              </c:strCache>
            </c:strRef>
          </c:tx>
          <c:spPr>
            <a:solidFill>
              <a:srgbClr val="2AAD8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E6-4DD5-A0F8-566FDD686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MS 5</c:v>
                </c:pt>
              </c:strCache>
            </c:strRef>
          </c:tx>
          <c:spPr>
            <a:solidFill>
              <a:srgbClr val="C0479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E6-4DD5-A0F8-566FDD6863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MS 6</c:v>
                </c:pt>
              </c:strCache>
            </c:strRef>
          </c:tx>
          <c:spPr>
            <a:solidFill>
              <a:srgbClr val="EE803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E6-4DD5-A0F8-566FDD68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10056"/>
        <c:axId val="343808880"/>
      </c:barChart>
      <c:catAx>
        <c:axId val="343810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343808880"/>
        <c:crosses val="autoZero"/>
        <c:auto val="1"/>
        <c:lblAlgn val="ctr"/>
        <c:lblOffset val="100"/>
        <c:noMultiLvlLbl val="0"/>
      </c:catAx>
      <c:valAx>
        <c:axId val="34380888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343810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solidFill>
              <a:srgbClr val="3F85C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E6-4DD5-A0F8-566FDD6863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 2</c:v>
                </c:pt>
              </c:strCache>
            </c:strRef>
          </c:tx>
          <c:spPr>
            <a:solidFill>
              <a:srgbClr val="76B86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E6-4DD5-A0F8-566FDD686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 3</c:v>
                </c:pt>
              </c:strCache>
            </c:strRef>
          </c:tx>
          <c:spPr>
            <a:solidFill>
              <a:srgbClr val="CF355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E6-4DD5-A0F8-566FDD686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 4</c:v>
                </c:pt>
              </c:strCache>
            </c:strRef>
          </c:tx>
          <c:spPr>
            <a:solidFill>
              <a:srgbClr val="2AAD8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E6-4DD5-A0F8-566FDD686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MS 5</c:v>
                </c:pt>
              </c:strCache>
            </c:strRef>
          </c:tx>
          <c:spPr>
            <a:solidFill>
              <a:srgbClr val="C0479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E6-4DD5-A0F8-566FDD6863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MS 6</c:v>
                </c:pt>
              </c:strCache>
            </c:strRef>
          </c:tx>
          <c:spPr>
            <a:solidFill>
              <a:srgbClr val="EE803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E6-4DD5-A0F8-566FDD68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09272"/>
        <c:axId val="343814368"/>
      </c:barChart>
      <c:catAx>
        <c:axId val="343809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343814368"/>
        <c:crosses val="autoZero"/>
        <c:auto val="1"/>
        <c:lblAlgn val="ctr"/>
        <c:lblOffset val="100"/>
        <c:noMultiLvlLbl val="0"/>
      </c:catAx>
      <c:valAx>
        <c:axId val="34381436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3438092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53A2-6E0B-47CA-8252-FBBF25A7B0BD}" type="datetimeFigureOut">
              <a:rPr lang="en-GB" smtClean="0"/>
              <a:t>25/11/2021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922D-2E6D-4341-A124-EEA7A7A518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75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82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4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8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  <a:prstGeom prst="rect">
            <a:avLst/>
          </a:prstGeom>
        </p:spPr>
        <p:txBody>
          <a:bodyPr/>
          <a:lstStyle>
            <a:lvl1pPr marL="0" indent="-342900">
              <a:buClr>
                <a:srgbClr val="00AEF0"/>
              </a:buClr>
              <a:buSzPct val="120000"/>
              <a:buFont typeface="Arial" pitchFamily="34" charset="0"/>
              <a:buChar char="•"/>
              <a:defRPr lang="en-US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 anchor="b"/>
          <a:lstStyle>
            <a:lvl1pPr>
              <a:defRPr sz="900" b="0" i="1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9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268761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624417" y="2276479"/>
            <a:ext cx="5376333" cy="3673475"/>
          </a:xfrm>
          <a:prstGeom prst="rect">
            <a:avLst/>
          </a:prstGeom>
        </p:spPr>
        <p:txBody>
          <a:bodyPr/>
          <a:lstStyle>
            <a:lvl1pPr>
              <a:defRPr lang="fr-FR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192012" y="2276873"/>
            <a:ext cx="5376333" cy="3673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8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78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9289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249289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624417" y="3213100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6192012" y="3212976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20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624422" y="2276873"/>
            <a:ext cx="10943167" cy="3600053"/>
          </a:xfrm>
          <a:prstGeom prst="rect">
            <a:avLst/>
          </a:prstGeom>
        </p:spPr>
        <p:txBody>
          <a:bodyPr/>
          <a:lstStyle>
            <a:lvl1pPr marL="342900" indent="-342900">
              <a:defRPr lang="fr-FR" sz="1900" i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36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624422" y="2276872"/>
            <a:ext cx="10943167" cy="367307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79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52736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204865"/>
            <a:ext cx="4011084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656667" y="2205041"/>
            <a:ext cx="7008284" cy="388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07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81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53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1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21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33403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2717008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59168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425373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294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>
            <p:extLst/>
          </p:nvPr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137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>
            <p:extLst/>
          </p:nvPr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84829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15" y="309600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3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700808"/>
            <a:ext cx="6048672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3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69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48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169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24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06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9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6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4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123950"/>
            <a:ext cx="8039100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28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7699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9197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21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282016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3601161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5894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10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425373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8697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>
            <p:extLst/>
          </p:nvPr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58633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>
            <p:extLst/>
          </p:nvPr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3704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8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9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7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0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22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21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40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39.xml"/><Relationship Id="rId9" Type="http://schemas.openxmlformats.org/officeDocument/2006/relationships/vmlDrawing" Target="../drawings/vmlDrawing3.v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7"/>
            <a:ext cx="12192000" cy="6833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8629"/>
            <a:ext cx="12192000" cy="1130301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3" y="311657"/>
            <a:ext cx="2112235" cy="1102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1839" y="6639966"/>
            <a:ext cx="901836" cy="227276"/>
          </a:xfrm>
          <a:prstGeom prst="rect">
            <a:avLst/>
          </a:prstGeom>
          <a:solidFill>
            <a:srgbClr val="10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</a:pPr>
            <a:endParaRPr lang="en-GB" sz="1800" b="1" dirty="0">
              <a:solidFill>
                <a:srgbClr val="102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77294980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" name="Diapositiva de think-cell" r:id="rId11" imgW="270" imgH="270" progId="TCLayout.ActiveDocument.1">
                  <p:embed/>
                </p:oleObj>
              </mc:Choice>
              <mc:Fallback>
                <p:oleObj name="Diapositiva de think-cell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14377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21" y="5357819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21" y="4464851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5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73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7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63930376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Diapositiva de think-cell" r:id="rId11" imgW="270" imgH="270" progId="TCLayout.ActiveDocument.1">
                  <p:embed/>
                </p:oleObj>
              </mc:Choice>
              <mc:Fallback>
                <p:oleObj name="Diapositiva de think-cell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14377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21" y="5357819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21" y="4464851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5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2108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ESCOevalu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196" y="1993438"/>
            <a:ext cx="9367804" cy="2304256"/>
          </a:xfrm>
        </p:spPr>
        <p:txBody>
          <a:bodyPr/>
          <a:lstStyle/>
          <a:p>
            <a:r>
              <a:rPr lang="fr-BE" sz="4000" dirty="0"/>
              <a:t/>
            </a:r>
            <a:br>
              <a:rPr lang="fr-BE" sz="4000" dirty="0"/>
            </a:br>
            <a:r>
              <a:rPr lang="fr-BE" sz="4000" dirty="0" smtClean="0"/>
              <a:t>ESCO communication &amp; </a:t>
            </a:r>
            <a:r>
              <a:rPr lang="fr-BE" sz="4000" dirty="0" err="1" smtClean="0"/>
              <a:t>implementation</a:t>
            </a: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the use of ESCO in different Member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Greek Public Employment Service &amp;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Skillab</a:t>
            </a: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96" y="5054250"/>
            <a:ext cx="5902549" cy="1578248"/>
          </a:xfrm>
        </p:spPr>
        <p:txBody>
          <a:bodyPr/>
          <a:lstStyle/>
          <a:p>
            <a:r>
              <a:rPr lang="en-US" altLang="en-US" sz="1800" b="0" i="1" dirty="0"/>
              <a:t>Joint ESCO MSWG&amp;MAI meeting</a:t>
            </a:r>
          </a:p>
          <a:p>
            <a:r>
              <a:rPr lang="de-DE" altLang="en-US" sz="1800" b="0" i="1" dirty="0"/>
              <a:t/>
            </a:r>
            <a:br>
              <a:rPr lang="de-DE" altLang="en-US" sz="1800" b="0" i="1" dirty="0"/>
            </a:br>
            <a:r>
              <a:rPr lang="de-DE" altLang="en-US" sz="1800" b="0" i="1" dirty="0"/>
              <a:t>29 November 2021</a:t>
            </a:r>
          </a:p>
          <a:p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5718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6" y="271065"/>
            <a:ext cx="10857915" cy="936625"/>
          </a:xfrm>
        </p:spPr>
        <p:txBody>
          <a:bodyPr/>
          <a:lstStyle/>
          <a:p>
            <a:pPr algn="ctr"/>
            <a:r>
              <a:rPr lang="fr-BE" dirty="0" smtClean="0"/>
              <a:t>ESCO </a:t>
            </a:r>
            <a:r>
              <a:rPr lang="fr-BE" dirty="0" err="1" smtClean="0"/>
              <a:t>evaluation</a:t>
            </a:r>
            <a:r>
              <a:rPr lang="fr-BE" dirty="0" smtClean="0"/>
              <a:t> </a:t>
            </a:r>
            <a:r>
              <a:rPr lang="fr-BE" dirty="0" err="1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7" y="1386946"/>
            <a:ext cx="7628350" cy="5071809"/>
          </a:xfrm>
        </p:spPr>
        <p:txBody>
          <a:bodyPr/>
          <a:lstStyle/>
          <a:p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gather evidence about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ESCO in the digital labour market &amp; education/training;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better understand the contribution it makes to implementers’ services/projects or research.</a:t>
            </a: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until 31</a:t>
            </a:r>
            <a:r>
              <a:rPr lang="en-GB" i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of December 2021 at </a:t>
            </a:r>
            <a:endParaRPr lang="en-GB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ec.europa.eu/eusurvey/runner/ESCOevaluation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share it widely in your networks, thank you!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8351" y="1207690"/>
            <a:ext cx="4384109" cy="50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Structure:</a:t>
            </a:r>
          </a:p>
          <a:p>
            <a:pPr marL="0" indent="0">
              <a:buNone/>
            </a:pPr>
            <a:endParaRPr lang="en-GB" i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ESCO’s visibility</a:t>
            </a:r>
          </a:p>
          <a:p>
            <a:r>
              <a:rPr lang="en-GB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use of ESCO in your services</a:t>
            </a:r>
          </a:p>
          <a:p>
            <a:r>
              <a:rPr lang="en-GB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ESCO in your services</a:t>
            </a:r>
          </a:p>
          <a:p>
            <a:r>
              <a:rPr lang="en-GB" i="0" kern="0" dirty="0">
                <a:latin typeface="Arial" panose="020B0604020202020204" pitchFamily="34" charset="0"/>
                <a:cs typeface="Arial" panose="020B0604020202020204" pitchFamily="34" charset="0"/>
              </a:rPr>
              <a:t>Perception of ESCO’s impact and </a:t>
            </a:r>
            <a:r>
              <a:rPr lang="en-GB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</a:p>
          <a:p>
            <a:r>
              <a:rPr lang="en-GB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use of ESCO in EURES</a:t>
            </a:r>
          </a:p>
          <a:p>
            <a:r>
              <a:rPr lang="en-GB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User demographics</a:t>
            </a:r>
            <a:endParaRPr lang="en-GB" i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107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POWER_USER_PPT_AGENDA_PRESENTATION_COLOR_TAG" val="#4F81BD"/>
  <p:tag name="POWER_USER_PPT_AGENDA_PRESENTATION_DIVIDERS_CHECKED_TAG" val="0"/>
  <p:tag name="POWER_USER_PPT_AGENDA_PRESENTATION_TABLE_OF_CONTENT_CHECKED_TAG" val="1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B. BURIAN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3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4384FABC236469C9CD554DB414A52" ma:contentTypeVersion="13" ma:contentTypeDescription="Create a new document." ma:contentTypeScope="" ma:versionID="ef50ca8121a0e9314022b46d2faeddc2">
  <xsd:schema xmlns:xsd="http://www.w3.org/2001/XMLSchema" xmlns:xs="http://www.w3.org/2001/XMLSchema" xmlns:p="http://schemas.microsoft.com/office/2006/metadata/properties" xmlns:ns2="2394d3b4-0180-4131-885a-ce664fdb0b5d" xmlns:ns3="1f5cff2b-1187-4055-a60b-d71ba6a41b85" targetNamespace="http://schemas.microsoft.com/office/2006/metadata/properties" ma:root="true" ma:fieldsID="09eda923049b0526155b94dfbd8e75b9" ns2:_="" ns3:_="">
    <xsd:import namespace="2394d3b4-0180-4131-885a-ce664fdb0b5d"/>
    <xsd:import namespace="1f5cff2b-1187-4055-a60b-d71ba6a41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4d3b4-0180-4131-885a-ce664fdb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ff2b-1187-4055-a60b-d71ba6a41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54422-90AF-4A24-A410-4DD226350F00}"/>
</file>

<file path=customXml/itemProps2.xml><?xml version="1.0" encoding="utf-8"?>
<ds:datastoreItem xmlns:ds="http://schemas.openxmlformats.org/officeDocument/2006/customXml" ds:itemID="{FBF9527F-9A10-4512-88A6-1A61382AE9C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230dd3-5426-44e9-972e-c86e457e3d31"/>
    <ds:schemaRef ds:uri="0c869d80-d99c-4dac-b26b-cbbc56b0e91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A93E73-7409-449E-87AE-924AE3E3D5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3384</TotalTime>
  <Words>92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Courier New</vt:lpstr>
      <vt:lpstr>EC Square Sans Pro</vt:lpstr>
      <vt:lpstr>Helvetica Neue</vt:lpstr>
      <vt:lpstr>Verdana</vt:lpstr>
      <vt:lpstr>16B. BURIAN new template</vt:lpstr>
      <vt:lpstr>EC-template</vt:lpstr>
      <vt:lpstr>Blank</vt:lpstr>
      <vt:lpstr>1_EC-template</vt:lpstr>
      <vt:lpstr>Diapositiva de think-cell</vt:lpstr>
      <vt:lpstr> ESCO communication &amp; implementation  Presentations on the use of ESCO in different Member States: Greek Public Employment Service &amp; Skillab  </vt:lpstr>
      <vt:lpstr>ESCO evaluation survey</vt:lpstr>
      <vt:lpstr>PowerPoint Presentation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CAMSS</dc:title>
  <dc:creator>Elien Hertveldt</dc:creator>
  <cp:lastModifiedBy>Laura Veza-Visan</cp:lastModifiedBy>
  <cp:revision>1164</cp:revision>
  <cp:lastPrinted>2018-06-26T10:02:01Z</cp:lastPrinted>
  <dcterms:created xsi:type="dcterms:W3CDTF">2016-09-12T12:31:58Z</dcterms:created>
  <dcterms:modified xsi:type="dcterms:W3CDTF">2021-11-25T08:50:12Z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0x010100FF24384FABC236469C9CD554DB414A52</vt:lpwstr>
  </property>
  <property fmtid="{D5CDD505-2E9C-101B-9397-08002B2CF9AE}" pid="3" name="_dlc_DocIdItemGuid">
    <vt:lpwstr>5219d683-a087-4781-bf56-561800d67e3d</vt:lpwstr>
  </property>
</Properties>
</file>