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2" r:id="rId5"/>
    <p:sldMasterId id="2147483701" r:id="rId6"/>
    <p:sldMasterId id="2147483738" r:id="rId7"/>
  </p:sldMasterIdLst>
  <p:notesMasterIdLst>
    <p:notesMasterId r:id="rId26"/>
  </p:notesMasterIdLst>
  <p:handoutMasterIdLst>
    <p:handoutMasterId r:id="rId27"/>
  </p:handoutMasterIdLst>
  <p:sldIdLst>
    <p:sldId id="551" r:id="rId8"/>
    <p:sldId id="582" r:id="rId9"/>
    <p:sldId id="592" r:id="rId10"/>
    <p:sldId id="612" r:id="rId11"/>
    <p:sldId id="637" r:id="rId12"/>
    <p:sldId id="647" r:id="rId13"/>
    <p:sldId id="650" r:id="rId14"/>
    <p:sldId id="640" r:id="rId15"/>
    <p:sldId id="652" r:id="rId16"/>
    <p:sldId id="653" r:id="rId17"/>
    <p:sldId id="646" r:id="rId18"/>
    <p:sldId id="654" r:id="rId19"/>
    <p:sldId id="655" r:id="rId20"/>
    <p:sldId id="622" r:id="rId21"/>
    <p:sldId id="656" r:id="rId22"/>
    <p:sldId id="657" r:id="rId23"/>
    <p:sldId id="658" r:id="rId24"/>
    <p:sldId id="599" r:id="rId25"/>
  </p:sldIdLst>
  <p:sldSz cx="12192000" cy="6858000"/>
  <p:notesSz cx="6669088" cy="97536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F3F4"/>
    <a:srgbClr val="F3F9FA"/>
    <a:srgbClr val="E6E6E6"/>
    <a:srgbClr val="1993A3"/>
    <a:srgbClr val="BBE0E3"/>
    <a:srgbClr val="76B861"/>
    <a:srgbClr val="0F5494"/>
    <a:srgbClr val="34348A"/>
    <a:srgbClr val="3C3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77B9EA-F4AF-A79B-0371-00DC9FF1F601}" v="924" dt="2023-02-07T13:54:57.150"/>
    <p1510:client id="{FEFD6A79-7AE7-4404-8B6C-3CEF3236F2BF}" v="1" dt="2023-02-02T16:11:29.320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7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Luts" userId="59aaf1cb-05c8-485c-9247-1aa0e27fc0e8" providerId="ADAL" clId="{FEFD6A79-7AE7-4404-8B6C-3CEF3236F2BF}"/>
    <pc:docChg chg="addSld modSld">
      <pc:chgData name="Jan Luts" userId="59aaf1cb-05c8-485c-9247-1aa0e27fc0e8" providerId="ADAL" clId="{FEFD6A79-7AE7-4404-8B6C-3CEF3236F2BF}" dt="2023-02-02T16:13:13.374" v="144" actId="20577"/>
      <pc:docMkLst>
        <pc:docMk/>
      </pc:docMkLst>
      <pc:sldChg chg="modSp add mod">
        <pc:chgData name="Jan Luts" userId="59aaf1cb-05c8-485c-9247-1aa0e27fc0e8" providerId="ADAL" clId="{FEFD6A79-7AE7-4404-8B6C-3CEF3236F2BF}" dt="2023-02-02T16:13:13.374" v="144" actId="20577"/>
        <pc:sldMkLst>
          <pc:docMk/>
          <pc:sldMk cId="204253950" sldId="582"/>
        </pc:sldMkLst>
        <pc:spChg chg="mod">
          <ac:chgData name="Jan Luts" userId="59aaf1cb-05c8-485c-9247-1aa0e27fc0e8" providerId="ADAL" clId="{FEFD6A79-7AE7-4404-8B6C-3CEF3236F2BF}" dt="2023-02-02T16:13:13.374" v="144" actId="20577"/>
          <ac:spMkLst>
            <pc:docMk/>
            <pc:sldMk cId="204253950" sldId="582"/>
            <ac:spMk id="3" creationId="{00000000-0000-0000-0000-000000000000}"/>
          </ac:spMkLst>
        </pc:spChg>
      </pc:sldChg>
      <pc:sldChg chg="modSp mod">
        <pc:chgData name="Jan Luts" userId="59aaf1cb-05c8-485c-9247-1aa0e27fc0e8" providerId="ADAL" clId="{FEFD6A79-7AE7-4404-8B6C-3CEF3236F2BF}" dt="2023-02-02T15:38:28.792" v="139" actId="20577"/>
        <pc:sldMkLst>
          <pc:docMk/>
          <pc:sldMk cId="3807718779" sldId="653"/>
        </pc:sldMkLst>
        <pc:spChg chg="mod">
          <ac:chgData name="Jan Luts" userId="59aaf1cb-05c8-485c-9247-1aa0e27fc0e8" providerId="ADAL" clId="{FEFD6A79-7AE7-4404-8B6C-3CEF3236F2BF}" dt="2023-02-02T15:38:28.792" v="139" actId="20577"/>
          <ac:spMkLst>
            <pc:docMk/>
            <pc:sldMk cId="3807718779" sldId="653"/>
            <ac:spMk id="6" creationId="{00000000-0000-0000-0000-000000000000}"/>
          </ac:spMkLst>
        </pc:spChg>
      </pc:sldChg>
    </pc:docChg>
  </pc:docChgLst>
  <pc:docChgLst>
    <pc:chgData name="Jan Luts" userId="S::janluts1@emeal.nttdata.com::59aaf1cb-05c8-485c-9247-1aa0e27fc0e8" providerId="AD" clId="Web-{D977B9EA-F4AF-A79B-0371-00DC9FF1F601}"/>
    <pc:docChg chg="modSld">
      <pc:chgData name="Jan Luts" userId="S::janluts1@emeal.nttdata.com::59aaf1cb-05c8-485c-9247-1aa0e27fc0e8" providerId="AD" clId="Web-{D977B9EA-F4AF-A79B-0371-00DC9FF1F601}" dt="2023-02-07T13:54:52.650" v="726" actId="20577"/>
      <pc:docMkLst>
        <pc:docMk/>
      </pc:docMkLst>
      <pc:sldChg chg="modSp">
        <pc:chgData name="Jan Luts" userId="S::janluts1@emeal.nttdata.com::59aaf1cb-05c8-485c-9247-1aa0e27fc0e8" providerId="AD" clId="Web-{D977B9EA-F4AF-A79B-0371-00DC9FF1F601}" dt="2023-02-07T13:54:52.650" v="726" actId="20577"/>
        <pc:sldMkLst>
          <pc:docMk/>
          <pc:sldMk cId="1571873877" sldId="551"/>
        </pc:sldMkLst>
        <pc:spChg chg="mod">
          <ac:chgData name="Jan Luts" userId="S::janluts1@emeal.nttdata.com::59aaf1cb-05c8-485c-9247-1aa0e27fc0e8" providerId="AD" clId="Web-{D977B9EA-F4AF-A79B-0371-00DC9FF1F601}" dt="2023-02-07T13:54:52.650" v="726" actId="20577"/>
          <ac:spMkLst>
            <pc:docMk/>
            <pc:sldMk cId="1571873877" sldId="551"/>
            <ac:spMk id="5" creationId="{00000000-0000-0000-0000-000000000000}"/>
          </ac:spMkLst>
        </pc:spChg>
      </pc:sldChg>
      <pc:sldChg chg="modSp">
        <pc:chgData name="Jan Luts" userId="S::janluts1@emeal.nttdata.com::59aaf1cb-05c8-485c-9247-1aa0e27fc0e8" providerId="AD" clId="Web-{D977B9EA-F4AF-A79B-0371-00DC9FF1F601}" dt="2023-02-03T14:00:15.147" v="406" actId="20577"/>
        <pc:sldMkLst>
          <pc:docMk/>
          <pc:sldMk cId="1128514409" sldId="622"/>
        </pc:sldMkLst>
        <pc:spChg chg="mod">
          <ac:chgData name="Jan Luts" userId="S::janluts1@emeal.nttdata.com::59aaf1cb-05c8-485c-9247-1aa0e27fc0e8" providerId="AD" clId="Web-{D977B9EA-F4AF-A79B-0371-00DC9FF1F601}" dt="2023-02-03T14:00:15.147" v="406" actId="20577"/>
          <ac:spMkLst>
            <pc:docMk/>
            <pc:sldMk cId="1128514409" sldId="622"/>
            <ac:spMk id="4" creationId="{00000000-0000-0000-0000-000000000000}"/>
          </ac:spMkLst>
        </pc:spChg>
      </pc:sldChg>
      <pc:sldChg chg="modSp">
        <pc:chgData name="Jan Luts" userId="S::janluts1@emeal.nttdata.com::59aaf1cb-05c8-485c-9247-1aa0e27fc0e8" providerId="AD" clId="Web-{D977B9EA-F4AF-A79B-0371-00DC9FF1F601}" dt="2023-02-06T22:09:51.950" v="715" actId="20577"/>
        <pc:sldMkLst>
          <pc:docMk/>
          <pc:sldMk cId="3853555688" sldId="646"/>
        </pc:sldMkLst>
        <pc:spChg chg="mod">
          <ac:chgData name="Jan Luts" userId="S::janluts1@emeal.nttdata.com::59aaf1cb-05c8-485c-9247-1aa0e27fc0e8" providerId="AD" clId="Web-{D977B9EA-F4AF-A79B-0371-00DC9FF1F601}" dt="2023-02-06T21:57:41.003" v="409" actId="20577"/>
          <ac:spMkLst>
            <pc:docMk/>
            <pc:sldMk cId="3853555688" sldId="646"/>
            <ac:spMk id="2" creationId="{00000000-0000-0000-0000-000000000000}"/>
          </ac:spMkLst>
        </pc:spChg>
        <pc:spChg chg="mod">
          <ac:chgData name="Jan Luts" userId="S::janluts1@emeal.nttdata.com::59aaf1cb-05c8-485c-9247-1aa0e27fc0e8" providerId="AD" clId="Web-{D977B9EA-F4AF-A79B-0371-00DC9FF1F601}" dt="2023-02-06T22:09:51.950" v="715" actId="20577"/>
          <ac:spMkLst>
            <pc:docMk/>
            <pc:sldMk cId="3853555688" sldId="646"/>
            <ac:spMk id="5" creationId="{00000000-0000-0000-0000-000000000000}"/>
          </ac:spMkLst>
        </pc:spChg>
        <pc:graphicFrameChg chg="mod modGraphic">
          <ac:chgData name="Jan Luts" userId="S::janluts1@emeal.nttdata.com::59aaf1cb-05c8-485c-9247-1aa0e27fc0e8" providerId="AD" clId="Web-{D977B9EA-F4AF-A79B-0371-00DC9FF1F601}" dt="2023-02-06T22:05:18.504" v="526" actId="1076"/>
          <ac:graphicFrameMkLst>
            <pc:docMk/>
            <pc:sldMk cId="3853555688" sldId="646"/>
            <ac:graphicFrameMk id="3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solidFill>
              <a:srgbClr val="3F85C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6-4DD5-A0F8-566FDD6863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 2</c:v>
                </c:pt>
              </c:strCache>
            </c:strRef>
          </c:tx>
          <c:spPr>
            <a:solidFill>
              <a:srgbClr val="76B86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6-4DD5-A0F8-566FDD6863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MS 3</c:v>
                </c:pt>
              </c:strCache>
            </c:strRef>
          </c:tx>
          <c:spPr>
            <a:solidFill>
              <a:srgbClr val="CF355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E6-4DD5-A0F8-566FDD6863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MS 4</c:v>
                </c:pt>
              </c:strCache>
            </c:strRef>
          </c:tx>
          <c:spPr>
            <a:solidFill>
              <a:srgbClr val="2AAD89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E6-4DD5-A0F8-566FDD6863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MS 5</c:v>
                </c:pt>
              </c:strCache>
            </c:strRef>
          </c:tx>
          <c:spPr>
            <a:solidFill>
              <a:srgbClr val="C0479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E6-4DD5-A0F8-566FDD6863B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MS 6</c:v>
                </c:pt>
              </c:strCache>
            </c:strRef>
          </c:tx>
          <c:spPr>
            <a:solidFill>
              <a:srgbClr val="EE803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E6-4DD5-A0F8-566FDD686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847560"/>
        <c:axId val="271853048"/>
      </c:barChart>
      <c:catAx>
        <c:axId val="271847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271853048"/>
        <c:crosses val="autoZero"/>
        <c:auto val="1"/>
        <c:lblAlgn val="ctr"/>
        <c:lblOffset val="100"/>
        <c:noMultiLvlLbl val="0"/>
      </c:catAx>
      <c:valAx>
        <c:axId val="27185304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271847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CC1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EE9-4624-808B-9D544938BA2D}"/>
              </c:ext>
            </c:extLst>
          </c:dPt>
          <c:dPt>
            <c:idx val="1"/>
            <c:bubble3D val="0"/>
            <c:spPr>
              <a:solidFill>
                <a:srgbClr val="CF355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EE9-4624-808B-9D544938BA2D}"/>
              </c:ext>
            </c:extLst>
          </c:dPt>
          <c:dPt>
            <c:idx val="2"/>
            <c:bubble3D val="0"/>
            <c:spPr>
              <a:solidFill>
                <a:srgbClr val="C04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EE9-4624-808B-9D544938BA2D}"/>
              </c:ext>
            </c:extLst>
          </c:dPt>
          <c:dPt>
            <c:idx val="3"/>
            <c:bubble3D val="0"/>
            <c:spPr>
              <a:solidFill>
                <a:srgbClr val="3F85C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EE9-4624-808B-9D544938BA2D}"/>
              </c:ext>
            </c:extLst>
          </c:dPt>
          <c:dPt>
            <c:idx val="4"/>
            <c:bubble3D val="0"/>
            <c:spPr>
              <a:solidFill>
                <a:srgbClr val="76B86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EE9-4624-808B-9D544938BA2D}"/>
              </c:ext>
            </c:extLst>
          </c:dPt>
          <c:dPt>
            <c:idx val="5"/>
            <c:bubble3D val="0"/>
            <c:spPr>
              <a:solidFill>
                <a:srgbClr val="EE80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EE9-4624-808B-9D544938BA2D}"/>
              </c:ext>
            </c:extLst>
          </c:dPt>
          <c:cat>
            <c:strRef>
              <c:f>Sheet1!$A$2:$A$7</c:f>
              <c:strCache>
                <c:ptCount val="6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  <c:pt idx="5">
                  <c:v>Action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E9-4624-808B-9D544938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solidFill>
              <a:srgbClr val="3F85C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6-4DD5-A0F8-566FDD6863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 2</c:v>
                </c:pt>
              </c:strCache>
            </c:strRef>
          </c:tx>
          <c:spPr>
            <a:solidFill>
              <a:srgbClr val="76B86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6-4DD5-A0F8-566FDD6863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MS 3</c:v>
                </c:pt>
              </c:strCache>
            </c:strRef>
          </c:tx>
          <c:spPr>
            <a:solidFill>
              <a:srgbClr val="CF355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E6-4DD5-A0F8-566FDD6863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MS 4</c:v>
                </c:pt>
              </c:strCache>
            </c:strRef>
          </c:tx>
          <c:spPr>
            <a:solidFill>
              <a:srgbClr val="2AAD89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E6-4DD5-A0F8-566FDD6863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MS 5</c:v>
                </c:pt>
              </c:strCache>
            </c:strRef>
          </c:tx>
          <c:spPr>
            <a:solidFill>
              <a:srgbClr val="C0479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E6-4DD5-A0F8-566FDD6863B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MS 6</c:v>
                </c:pt>
              </c:strCache>
            </c:strRef>
          </c:tx>
          <c:spPr>
            <a:solidFill>
              <a:srgbClr val="EE803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E6-4DD5-A0F8-566FDD686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851480"/>
        <c:axId val="271850696"/>
      </c:barChart>
      <c:catAx>
        <c:axId val="271851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271850696"/>
        <c:crosses val="autoZero"/>
        <c:auto val="1"/>
        <c:lblAlgn val="ctr"/>
        <c:lblOffset val="100"/>
        <c:noMultiLvlLbl val="0"/>
      </c:catAx>
      <c:valAx>
        <c:axId val="27185069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2718514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CC1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EE9-4624-808B-9D544938BA2D}"/>
              </c:ext>
            </c:extLst>
          </c:dPt>
          <c:dPt>
            <c:idx val="1"/>
            <c:bubble3D val="0"/>
            <c:spPr>
              <a:solidFill>
                <a:srgbClr val="CF355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EE9-4624-808B-9D544938BA2D}"/>
              </c:ext>
            </c:extLst>
          </c:dPt>
          <c:dPt>
            <c:idx val="2"/>
            <c:bubble3D val="0"/>
            <c:spPr>
              <a:solidFill>
                <a:srgbClr val="C04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EE9-4624-808B-9D544938BA2D}"/>
              </c:ext>
            </c:extLst>
          </c:dPt>
          <c:dPt>
            <c:idx val="3"/>
            <c:bubble3D val="0"/>
            <c:spPr>
              <a:solidFill>
                <a:srgbClr val="3F85C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EE9-4624-808B-9D544938BA2D}"/>
              </c:ext>
            </c:extLst>
          </c:dPt>
          <c:dPt>
            <c:idx val="4"/>
            <c:bubble3D val="0"/>
            <c:spPr>
              <a:solidFill>
                <a:srgbClr val="76B86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EE9-4624-808B-9D544938BA2D}"/>
              </c:ext>
            </c:extLst>
          </c:dPt>
          <c:dPt>
            <c:idx val="5"/>
            <c:bubble3D val="0"/>
            <c:spPr>
              <a:solidFill>
                <a:srgbClr val="EE80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EE9-4624-808B-9D544938BA2D}"/>
              </c:ext>
            </c:extLst>
          </c:dPt>
          <c:cat>
            <c:strRef>
              <c:f>Sheet1!$A$2:$A$7</c:f>
              <c:strCache>
                <c:ptCount val="6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  <c:pt idx="5">
                  <c:v>Action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E9-4624-808B-9D544938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B29697DC-654C-4C0A-97AC-30877F4A826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5374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265374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A1BD6576-C7C6-4BB4-A6BD-F64FBFFEA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91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4DE853A2-6E0B-47CA-8252-FBBF25A7B0BD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17DD922D-2E6D-4341-A124-EEA7A7A51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5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classification of skills, ESCO has a great potential to enrich information on qualifications, by allowing to link learning outcomes of qualifications to ESCO skills.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Linking this information means that employers can more easily grasp the labour market value of a qualification, in particular in a cross border context.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may see their chances on the labour market improved through better matching based on richer qualifications information.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81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94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388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080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918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38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15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3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8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3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## Number of qualifications</a:t>
            </a:r>
          </a:p>
          <a:p>
            <a:r>
              <a:rPr lang="en-GB"/>
              <a:t>## Number of qualifications with mappings</a:t>
            </a:r>
          </a:p>
          <a:p>
            <a:r>
              <a:rPr lang="en-GB"/>
              <a:t>## Percentage of mapped text aggregated over all qualifications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85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## Number of qualifications</a:t>
            </a:r>
          </a:p>
          <a:p>
            <a:r>
              <a:rPr lang="en-GB"/>
              <a:t>## Number of qualifications with mappings</a:t>
            </a:r>
          </a:p>
          <a:p>
            <a:r>
              <a:rPr lang="en-GB"/>
              <a:t>## Percentage of mapped text aggregated over all qualifications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08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9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## Total number of mappings</a:t>
            </a:r>
          </a:p>
          <a:p>
            <a:r>
              <a:rPr lang="en-GB"/>
              <a:t>## Number of mappings per 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15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## Percentage of mappings per type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45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## Percentage of mappings per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8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4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21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8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384476"/>
          </a:xfrm>
          <a:prstGeom prst="rect">
            <a:avLst/>
          </a:prstGeom>
        </p:spPr>
        <p:txBody>
          <a:bodyPr/>
          <a:lstStyle>
            <a:lvl1pPr marL="0" indent="-342900">
              <a:buClr>
                <a:srgbClr val="00AEF0"/>
              </a:buClr>
              <a:buSzPct val="120000"/>
              <a:buFont typeface="Arial" pitchFamily="34" charset="0"/>
              <a:buChar char="•"/>
              <a:defRPr lang="en-US" sz="1900" i="0" dirty="0" smtClean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00AEF0"/>
              </a:buClr>
              <a:buFont typeface="Courier New"/>
              <a:buChar char="o"/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2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 anchor="b"/>
          <a:lstStyle>
            <a:lvl1pPr>
              <a:defRPr sz="900" b="0" i="1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9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268761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624417" y="2276479"/>
            <a:ext cx="5376333" cy="3673475"/>
          </a:xfrm>
          <a:prstGeom prst="rect">
            <a:avLst/>
          </a:prstGeom>
        </p:spPr>
        <p:txBody>
          <a:bodyPr/>
          <a:lstStyle>
            <a:lvl1pPr>
              <a:defRPr lang="fr-FR" sz="1900" i="0" dirty="0" smtClean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Quatrième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6192012" y="2276873"/>
            <a:ext cx="5376333" cy="3673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Quatrième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8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78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9289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249289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>
          <a:xfrm>
            <a:off x="624417" y="3213100"/>
            <a:ext cx="5376333" cy="2736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Quatrième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6192012" y="3212976"/>
            <a:ext cx="5376333" cy="2736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Quatrième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0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268239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3"/>
          </p:nvPr>
        </p:nvSpPr>
        <p:spPr>
          <a:xfrm>
            <a:off x="624422" y="2276873"/>
            <a:ext cx="10943167" cy="3600053"/>
          </a:xfrm>
          <a:prstGeom prst="rect">
            <a:avLst/>
          </a:prstGeom>
        </p:spPr>
        <p:txBody>
          <a:bodyPr/>
          <a:lstStyle>
            <a:lvl1pPr marL="342900" indent="-342900">
              <a:defRPr lang="fr-FR" sz="1900" i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36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4417" y="1268239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4" name="Espace réservé du tableau 13"/>
          <p:cNvSpPr>
            <a:spLocks noGrp="1"/>
          </p:cNvSpPr>
          <p:nvPr>
            <p:ph type="tbl" sz="quarter" idx="13"/>
          </p:nvPr>
        </p:nvSpPr>
        <p:spPr>
          <a:xfrm>
            <a:off x="624422" y="2276872"/>
            <a:ext cx="10943167" cy="367307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79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52736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204865"/>
            <a:ext cx="4011084" cy="3888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656667" y="2205041"/>
            <a:ext cx="7008284" cy="388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Quatrième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07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olid Blue">
    <p:bg>
      <p:bgPr>
        <a:solidFill>
          <a:srgbClr val="3F8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1813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olid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653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16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16721" y="2035969"/>
            <a:ext cx="11358563" cy="401835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0022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500045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750067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1000089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334035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2717008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59168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425373" y="2061974"/>
          <a:ext cx="11341266" cy="394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>
                          <a:solidFill>
                            <a:schemeClr val="bg1"/>
                          </a:solidFill>
                          <a:latin typeface="EC Square Sans Pro" panose="020B0506040000020004" pitchFamily="34" charset="0"/>
                        </a:rPr>
                        <a:t>Column</a:t>
                      </a:r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>
                          <a:latin typeface="EC Square Sans Pro" panose="020B0506040000020004" pitchFamily="34" charset="0"/>
                        </a:rPr>
                        <a:t>Row</a:t>
                      </a:r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2943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1378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848293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12192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015" y="309600"/>
            <a:ext cx="211243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40003" y="6669360"/>
            <a:ext cx="912284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19936" y="1700808"/>
            <a:ext cx="6048672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3" y="3933056"/>
            <a:ext cx="4992555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8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69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48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1690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05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1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024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0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06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9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76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04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1123950"/>
            <a:ext cx="2745317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1123950"/>
            <a:ext cx="8039100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28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35359" y="6265894"/>
            <a:ext cx="480055" cy="297454"/>
          </a:xfrm>
          <a:prstGeom prst="rect">
            <a:avLst/>
          </a:prstGeom>
          <a:solidFill>
            <a:srgbClr val="FFFFFF"/>
          </a:solidFill>
          <a:ln>
            <a:solidFill>
              <a:srgbClr val="6D96C8"/>
            </a:solidFill>
          </a:ln>
        </p:spPr>
        <p:txBody>
          <a:bodyPr wrap="square" rtlCol="0">
            <a:spAutoFit/>
          </a:bodyPr>
          <a:lstStyle/>
          <a:p>
            <a:fld id="{0B3E6A1F-0E70-4F96-A2E5-8C87C994B9E3}" type="slidenum">
              <a:rPr lang="en-GB" sz="1333" b="1" smtClean="0">
                <a:solidFill>
                  <a:srgbClr val="0B8C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33" b="1">
              <a:solidFill>
                <a:srgbClr val="0B8C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6089292"/>
            <a:ext cx="1924345" cy="5048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446397" cy="749059"/>
          </a:xfrm>
          <a:prstGeom prst="rect">
            <a:avLst/>
          </a:prstGeom>
          <a:solidFill>
            <a:srgbClr val="F6A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Rectangle 29"/>
          <p:cNvSpPr/>
          <p:nvPr userDrawn="1"/>
        </p:nvSpPr>
        <p:spPr>
          <a:xfrm>
            <a:off x="2543605" y="0"/>
            <a:ext cx="9648395" cy="749059"/>
          </a:xfrm>
          <a:prstGeom prst="rect">
            <a:avLst/>
          </a:prstGeom>
          <a:solidFill>
            <a:srgbClr val="0B8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651595" y="189863"/>
            <a:ext cx="403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0">
                <a:solidFill>
                  <a:schemeClr val="bg1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EUROPEAN </a:t>
            </a:r>
            <a:r>
              <a:rPr lang="en-GB" sz="1600" b="1">
                <a:solidFill>
                  <a:srgbClr val="075980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QUALIFICATIONS</a:t>
            </a:r>
            <a:r>
              <a:rPr lang="en-GB" sz="1600" b="0" baseline="0">
                <a:solidFill>
                  <a:schemeClr val="bg1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FRAMEWORK</a:t>
            </a:r>
            <a:endParaRPr lang="en-GB" sz="1600" b="0">
              <a:solidFill>
                <a:schemeClr val="bg1"/>
              </a:solidFill>
              <a:latin typeface="EC Square Sans Pro Medium" panose="020B05000000000200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/>
          <a:srcRect r="20419" b="21037"/>
          <a:stretch/>
        </p:blipFill>
        <p:spPr>
          <a:xfrm>
            <a:off x="5966091" y="3813043"/>
            <a:ext cx="6225911" cy="30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5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olid Blue">
    <p:bg>
      <p:bgPr>
        <a:solidFill>
          <a:srgbClr val="3F8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7699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olid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9197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16721" y="2035969"/>
            <a:ext cx="11358563" cy="401835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0022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500045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750067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1000089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28201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910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3601161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58942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425373" y="2061974"/>
          <a:ext cx="11341266" cy="394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>
                          <a:solidFill>
                            <a:schemeClr val="bg1"/>
                          </a:solidFill>
                          <a:latin typeface="EC Square Sans Pro" panose="020B0506040000020004" pitchFamily="34" charset="0"/>
                        </a:rPr>
                        <a:t>Column</a:t>
                      </a:r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>
                          <a:latin typeface="EC Square Sans Pro" panose="020B0506040000020004" pitchFamily="34" charset="0"/>
                        </a:rPr>
                        <a:t>Row</a:t>
                      </a:r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8697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45863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43704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8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9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7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0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22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41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40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7"/>
            <a:ext cx="12192000" cy="68337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38629"/>
            <a:ext cx="12192000" cy="1130301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93" y="311657"/>
            <a:ext cx="2112235" cy="1102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1839" y="6639966"/>
            <a:ext cx="901836" cy="227276"/>
          </a:xfrm>
          <a:prstGeom prst="rect">
            <a:avLst/>
          </a:prstGeom>
          <a:solidFill>
            <a:srgbClr val="102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7" fontAlgn="base">
              <a:spcBef>
                <a:spcPct val="0"/>
              </a:spcBef>
              <a:spcAft>
                <a:spcPct val="0"/>
              </a:spcAft>
            </a:pPr>
            <a:endParaRPr lang="en-GB" sz="1800" b="1">
              <a:solidFill>
                <a:srgbClr val="102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hdr="0" ftr="0" dt="0"/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077294980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watermark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7" y="-535781"/>
            <a:ext cx="3738563" cy="366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721" y="5357819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4383" tIns="24383" rIns="24383" bIns="24383"/>
          <a:lstStyle/>
          <a:p>
            <a:r>
              <a:rPr lang="en-GB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6721" y="4464851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4383" tIns="24383" rIns="24383" bIns="24383" anchor="b"/>
          <a:lstStyle/>
          <a:p>
            <a:r>
              <a:rPr lang="en-GB"/>
              <a:t>Body Level One</a:t>
            </a:r>
          </a:p>
          <a:p>
            <a:pPr lvl="1"/>
            <a:r>
              <a:rPr lang="en-GB"/>
              <a:t>Body Level Two</a:t>
            </a:r>
          </a:p>
          <a:p>
            <a:pPr lvl="2"/>
            <a:r>
              <a:rPr lang="en-GB"/>
              <a:t>Body Level Three</a:t>
            </a:r>
          </a:p>
          <a:p>
            <a:pPr lvl="3"/>
            <a:r>
              <a:rPr lang="en-GB"/>
              <a:t>Body Level Four</a:t>
            </a:r>
          </a:p>
          <a:p>
            <a:pPr lvl="4"/>
            <a:r>
              <a:rPr lang="en-GB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08535" y="6338888"/>
            <a:ext cx="666751" cy="283152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>
            <a:spAutoFit/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9" name="logo_ce-en-neg-quadri_ligthgree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738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ransition spd="med"/>
  <p:hf hdr="0" ftr="0" dt="0"/>
  <p:txStyles>
    <p:titleStyle>
      <a:lvl1pPr marL="0" marR="0" indent="223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all" spc="0" baseline="0">
          <a:ln>
            <a:noFill/>
          </a:ln>
          <a:solidFill>
            <a:srgbClr val="76B861"/>
          </a:solidFill>
          <a:uFillTx/>
          <a:latin typeface="EC Square Sans Pro" panose="020B0506040000020004" pitchFamily="34" charset="0"/>
          <a:ea typeface="Verdana"/>
          <a:cs typeface="Verdana"/>
          <a:sym typeface="Verdana"/>
        </a:defRPr>
      </a:lvl1pPr>
      <a:lvl2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57371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895169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216627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538084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1pPr>
      <a:lvl2pPr marL="0" marR="0" indent="1607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2pPr>
      <a:lvl3pPr marL="0" marR="0" indent="321457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3pPr>
      <a:lvl4pPr marL="0" marR="0" indent="482186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4pPr>
      <a:lvl5pPr marL="0" marR="0" indent="642915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5pPr>
      <a:lvl6pPr marL="0" marR="0" indent="803643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64372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25101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2858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32145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642915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964372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28582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60728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928744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2250201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257165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123977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0"/>
            <a:ext cx="1097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Et dolor fragum</a:t>
            </a:r>
            <a:endParaRPr lang="en-GB"/>
          </a:p>
          <a:p>
            <a:pPr lvl="1"/>
            <a:r>
              <a:rPr lang="en-GB"/>
              <a:t>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  <a:p>
            <a:pPr lvl="2"/>
            <a:r>
              <a:rPr lang="en-GB"/>
              <a:t>- 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3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58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63930376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watermark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7" y="-535781"/>
            <a:ext cx="3738563" cy="366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721" y="5357819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4383" tIns="24383" rIns="24383" bIns="24383"/>
          <a:lstStyle/>
          <a:p>
            <a:r>
              <a:rPr lang="en-GB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6721" y="4464851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4383" tIns="24383" rIns="24383" bIns="24383" anchor="b"/>
          <a:lstStyle/>
          <a:p>
            <a:r>
              <a:rPr lang="en-GB"/>
              <a:t>Body Level One</a:t>
            </a:r>
          </a:p>
          <a:p>
            <a:pPr lvl="1"/>
            <a:r>
              <a:rPr lang="en-GB"/>
              <a:t>Body Level Two</a:t>
            </a:r>
          </a:p>
          <a:p>
            <a:pPr lvl="2"/>
            <a:r>
              <a:rPr lang="en-GB"/>
              <a:t>Body Level Three</a:t>
            </a:r>
          </a:p>
          <a:p>
            <a:pPr lvl="3"/>
            <a:r>
              <a:rPr lang="en-GB"/>
              <a:t>Body Level Four</a:t>
            </a:r>
          </a:p>
          <a:p>
            <a:pPr lvl="4"/>
            <a:r>
              <a:rPr lang="en-GB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08535" y="6338888"/>
            <a:ext cx="666751" cy="283152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>
            <a:spAutoFit/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9" name="logo_ce-en-neg-quadri_ligthgree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2108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transition spd="med"/>
  <p:hf hdr="0" ftr="0" dt="0"/>
  <p:txStyles>
    <p:titleStyle>
      <a:lvl1pPr marL="0" marR="0" indent="223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all" spc="0" baseline="0">
          <a:ln>
            <a:noFill/>
          </a:ln>
          <a:solidFill>
            <a:srgbClr val="76B861"/>
          </a:solidFill>
          <a:uFillTx/>
          <a:latin typeface="EC Square Sans Pro" panose="020B0506040000020004" pitchFamily="34" charset="0"/>
          <a:ea typeface="Verdana"/>
          <a:cs typeface="Verdana"/>
          <a:sym typeface="Verdana"/>
        </a:defRPr>
      </a:lvl1pPr>
      <a:lvl2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57371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895169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216627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538084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1pPr>
      <a:lvl2pPr marL="0" marR="0" indent="1607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2pPr>
      <a:lvl3pPr marL="0" marR="0" indent="321457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3pPr>
      <a:lvl4pPr marL="0" marR="0" indent="482186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4pPr>
      <a:lvl5pPr marL="0" marR="0" indent="642915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5pPr>
      <a:lvl6pPr marL="0" marR="0" indent="803643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64372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25101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2858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32145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642915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964372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28582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60728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928744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2250201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257165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081E-CC10-AC9D-4879-6C861CE9CDA1}"/>
              </a:ext>
            </a:extLst>
          </p:cNvPr>
          <p:cNvSpPr txBox="1">
            <a:spLocks/>
          </p:cNvSpPr>
          <p:nvPr/>
        </p:nvSpPr>
        <p:spPr bwMode="auto">
          <a:xfrm>
            <a:off x="340468" y="3733888"/>
            <a:ext cx="11120705" cy="27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br>
              <a:rPr lang="fr-BE" sz="4000" kern="0" dirty="0"/>
            </a:br>
            <a:r>
              <a:rPr lang="en-GB" sz="2800" kern="0" dirty="0">
                <a:latin typeface="Arial"/>
                <a:cs typeface="Arial"/>
              </a:rPr>
              <a:t>Member States Working Group on ESCO</a:t>
            </a:r>
            <a:br>
              <a:rPr lang="fr-BE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kern="0" dirty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rPr>
              <a:t>Results from the third phase of the pilot project for linking qualifications with ESCO skills – a pilot exercise</a:t>
            </a:r>
            <a:br>
              <a:rPr lang="de-DE" sz="2800" kern="0" dirty="0">
                <a:latin typeface="Calibri Light" panose="020F0302020204030204" pitchFamily="34" charset="0"/>
              </a:rPr>
            </a:br>
            <a:r>
              <a:rPr lang="de-DE" sz="2800" i="1" kern="0" dirty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rPr>
              <a:t>15 March 2023</a:t>
            </a:r>
            <a:endParaRPr lang="en-GB" sz="2800" b="0" i="1" kern="0" dirty="0">
              <a:solidFill>
                <a:schemeClr val="bg1">
                  <a:lumMod val="95000"/>
                </a:schemeClr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187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30087" y="968042"/>
            <a:ext cx="4141365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ctr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Having accurate relations is crucial, e.g. for ESCO maintenance purposes</a:t>
            </a:r>
          </a:p>
          <a:p>
            <a:pPr marL="285750" indent="-285750" fontAlgn="ctr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ctr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The more 'exact' matches, the better as this is clear for the algorithm to learn</a:t>
            </a:r>
          </a:p>
          <a:p>
            <a:pPr marL="285750" indent="-285750" fontAlgn="ctr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ctr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Default value is 'close match‘; this might bias the results in this table</a:t>
            </a:r>
          </a:p>
          <a:p>
            <a:pPr marL="285750" indent="-285750" fontAlgn="ctr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ctr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Interpretation of the different relationship types might have been different between participants</a:t>
            </a:r>
            <a:endParaRPr lang="en-GB" sz="2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DFE70A-2B38-9B9A-3983-1E5328F30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796197"/>
              </p:ext>
            </p:extLst>
          </p:nvPr>
        </p:nvGraphicFramePr>
        <p:xfrm>
          <a:off x="287747" y="1113607"/>
          <a:ext cx="7599385" cy="345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006">
                  <a:extLst>
                    <a:ext uri="{9D8B030D-6E8A-4147-A177-3AD203B41FA5}">
                      <a16:colId xmlns:a16="http://schemas.microsoft.com/office/drawing/2014/main" val="1873902255"/>
                    </a:ext>
                  </a:extLst>
                </a:gridCol>
                <a:gridCol w="1317090">
                  <a:extLst>
                    <a:ext uri="{9D8B030D-6E8A-4147-A177-3AD203B41FA5}">
                      <a16:colId xmlns:a16="http://schemas.microsoft.com/office/drawing/2014/main" val="3195050275"/>
                    </a:ext>
                  </a:extLst>
                </a:gridCol>
                <a:gridCol w="1171254">
                  <a:extLst>
                    <a:ext uri="{9D8B030D-6E8A-4147-A177-3AD203B41FA5}">
                      <a16:colId xmlns:a16="http://schemas.microsoft.com/office/drawing/2014/main" val="2091285118"/>
                    </a:ext>
                  </a:extLst>
                </a:gridCol>
                <a:gridCol w="1202077">
                  <a:extLst>
                    <a:ext uri="{9D8B030D-6E8A-4147-A177-3AD203B41FA5}">
                      <a16:colId xmlns:a16="http://schemas.microsoft.com/office/drawing/2014/main" val="3661220235"/>
                    </a:ext>
                  </a:extLst>
                </a:gridCol>
                <a:gridCol w="1434958">
                  <a:extLst>
                    <a:ext uri="{9D8B030D-6E8A-4147-A177-3AD203B41FA5}">
                      <a16:colId xmlns:a16="http://schemas.microsoft.com/office/drawing/2014/main" val="903392527"/>
                    </a:ext>
                  </a:extLst>
                </a:gridCol>
              </a:tblGrid>
              <a:tr h="378814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Participant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%Broad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%Close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%Exact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%Narrow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32944"/>
                  </a:ext>
                </a:extLst>
              </a:tr>
              <a:tr h="384076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MyEduLife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30799"/>
                  </a:ext>
                </a:extLst>
              </a:tr>
              <a:tr h="384076">
                <a:tc>
                  <a:txBody>
                    <a:bodyPr/>
                    <a:lstStyle/>
                    <a:p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Netherlands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202707"/>
                  </a:ext>
                </a:extLst>
              </a:tr>
              <a:tr h="384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err="1"/>
                        <a:t>Nxus</a:t>
                      </a:r>
                      <a:r>
                        <a:rPr lang="en-GB"/>
                        <a:t> (NL)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28939"/>
                  </a:ext>
                </a:extLst>
              </a:tr>
              <a:tr h="384076">
                <a:tc>
                  <a:txBody>
                    <a:bodyPr/>
                    <a:lstStyle/>
                    <a:p>
                      <a:r>
                        <a:rPr lang="en-GB"/>
                        <a:t>Poland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28800"/>
                  </a:ext>
                </a:extLst>
              </a:tr>
              <a:tr h="384076">
                <a:tc>
                  <a:txBody>
                    <a:bodyPr/>
                    <a:lstStyle/>
                    <a:p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RSU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09824"/>
                  </a:ext>
                </a:extLst>
              </a:tr>
              <a:tr h="384076">
                <a:tc>
                  <a:txBody>
                    <a:bodyPr/>
                    <a:lstStyle/>
                    <a:p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Slovenia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57379"/>
                  </a:ext>
                </a:extLst>
              </a:tr>
              <a:tr h="384076">
                <a:tc>
                  <a:txBody>
                    <a:bodyPr/>
                    <a:lstStyle/>
                    <a:p>
                      <a:r>
                        <a:rPr lang="en-GB"/>
                        <a:t>Sweden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57322"/>
                  </a:ext>
                </a:extLst>
              </a:tr>
              <a:tr h="384076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Akbild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33030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6F5073-7BB9-E511-02A0-590294AA2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77886"/>
              </p:ext>
            </p:extLst>
          </p:nvPr>
        </p:nvGraphicFramePr>
        <p:xfrm>
          <a:off x="287747" y="5123562"/>
          <a:ext cx="759938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506">
                  <a:extLst>
                    <a:ext uri="{9D8B030D-6E8A-4147-A177-3AD203B41FA5}">
                      <a16:colId xmlns:a16="http://schemas.microsoft.com/office/drawing/2014/main" val="324039074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2536138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148081114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239355843"/>
                    </a:ext>
                  </a:extLst>
                </a:gridCol>
                <a:gridCol w="1467779">
                  <a:extLst>
                    <a:ext uri="{9D8B030D-6E8A-4147-A177-3AD203B41FA5}">
                      <a16:colId xmlns:a16="http://schemas.microsoft.com/office/drawing/2014/main" val="655146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Phase 3 (</a:t>
                      </a:r>
                      <a:r>
                        <a:rPr lang="en-GB" sz="1600" b="1" err="1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20.5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43.4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42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/>
                        <a:t>Phase 2 (</a:t>
                      </a:r>
                      <a:r>
                        <a:rPr lang="en-GB" sz="1600" b="1" err="1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GB" sz="1600" b="1"/>
                        <a:t>)</a:t>
                      </a:r>
                      <a:endParaRPr lang="en-US" sz="1600" b="1"/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7.9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20.4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5.7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92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91F9B4F-45BF-B73C-AAF5-321D9576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8191"/>
            <a:ext cx="10857915" cy="936625"/>
          </a:xfrm>
        </p:spPr>
        <p:txBody>
          <a:bodyPr/>
          <a:lstStyle/>
          <a:p>
            <a:r>
              <a:rPr lang="en-GB"/>
              <a:t>	Type of mapping</a:t>
            </a:r>
          </a:p>
        </p:txBody>
      </p:sp>
    </p:spTree>
    <p:extLst>
      <p:ext uri="{BB962C8B-B14F-4D97-AF65-F5344CB8AC3E}">
        <p14:creationId xmlns:p14="http://schemas.microsoft.com/office/powerpoint/2010/main" val="380771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00" y="253027"/>
            <a:ext cx="10857915" cy="936625"/>
          </a:xfrm>
        </p:spPr>
        <p:txBody>
          <a:bodyPr/>
          <a:lstStyle/>
          <a:p>
            <a:r>
              <a:rPr lang="en-GB" dirty="0"/>
              <a:t>Mapping Algorithm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893071" y="1808967"/>
            <a:ext cx="484965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Phase 2 data significantly helped to further develop the algorithms</a:t>
            </a:r>
            <a:endParaRPr lang="en-GB" sz="2000" dirty="0"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Verdana"/>
              </a:rPr>
              <a:t>Phase 3 established mapping relations show that the top suggestions improved compared to Phase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Verdana"/>
              </a:rPr>
              <a:t>Phase 3 data will be used to further improve the mapping suggestions</a:t>
            </a:r>
          </a:p>
          <a:p>
            <a:endParaRPr lang="en-GB" sz="2000">
              <a:ea typeface="Verdan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94836"/>
              </p:ext>
            </p:extLst>
          </p:nvPr>
        </p:nvGraphicFramePr>
        <p:xfrm>
          <a:off x="506438" y="1625335"/>
          <a:ext cx="6242606" cy="4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436">
                  <a:extLst>
                    <a:ext uri="{9D8B030D-6E8A-4147-A177-3AD203B41FA5}">
                      <a16:colId xmlns:a16="http://schemas.microsoft.com/office/drawing/2014/main" val="1720211812"/>
                    </a:ext>
                  </a:extLst>
                </a:gridCol>
              </a:tblGrid>
              <a:tr h="478060">
                <a:tc rowSpan="3">
                  <a:txBody>
                    <a:bodyPr/>
                    <a:lstStyle/>
                    <a:p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/>
                          <a:cs typeface="Arial"/>
                        </a:rPr>
                        <a:t>% mapped </a:t>
                      </a:r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800" dirty="0">
                          <a:latin typeface="Arial"/>
                          <a:cs typeface="Arial"/>
                        </a:rPr>
                        <a:t>skills in </a:t>
                      </a:r>
                      <a:r>
                        <a:rPr lang="en-GB" sz="1800" dirty="0" err="1">
                          <a:latin typeface="Arial"/>
                          <a:cs typeface="Arial"/>
                        </a:rPr>
                        <a:t>topX</a:t>
                      </a:r>
                      <a:endParaRPr lang="en-GB" sz="18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Phase 2</a:t>
                      </a: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Phase 3</a:t>
                      </a: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46537"/>
                  </a:ext>
                </a:extLst>
              </a:tr>
              <a:tr h="478060">
                <a:tc vMerge="1">
                  <a:txBody>
                    <a:bodyPr/>
                    <a:lstStyle/>
                    <a:p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/>
                          <a:cs typeface="Arial"/>
                        </a:rPr>
                        <a:t>API Search</a:t>
                      </a:r>
                    </a:p>
                  </a:txBody>
                  <a:tcPr anchor="ctr" anchorCtr="1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/>
                          <a:cs typeface="Arial"/>
                        </a:rPr>
                        <a:t>ML Suggestions</a:t>
                      </a:r>
                    </a:p>
                  </a:txBody>
                  <a:tcPr anchor="ctr" anchorCtr="1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latin typeface="Arial"/>
                        </a:rPr>
                        <a:t>ML Suggestions</a:t>
                      </a:r>
                      <a:endParaRPr lang="en-GB" sz="1800" b="0" i="0" u="none" strike="noStrike" noProof="0" dirty="0"/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/>
                          <a:cs typeface="Arial"/>
                        </a:rPr>
                        <a:t>Top1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17.05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30.41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effectLst/>
                          <a:latin typeface="Arial"/>
                        </a:rPr>
                        <a:t>44.64</a:t>
                      </a:r>
                      <a:endParaRPr lang="en-US" dirty="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/>
                          <a:cs typeface="Arial"/>
                        </a:rPr>
                        <a:t>Top3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30.17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48.42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effectLst/>
                          <a:latin typeface="Arial"/>
                        </a:rPr>
                        <a:t>63.98</a:t>
                      </a:r>
                      <a:endParaRPr lang="en-US" dirty="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/>
                          <a:cs typeface="Arial"/>
                        </a:rPr>
                        <a:t>Top5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36.70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56.43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effectLst/>
                          <a:latin typeface="Arial"/>
                        </a:rPr>
                        <a:t>70.35</a:t>
                      </a:r>
                      <a:endParaRPr lang="en-US" dirty="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/>
                          <a:cs typeface="Arial"/>
                        </a:rPr>
                        <a:t>Top10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45.30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65.97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effectLst/>
                          <a:latin typeface="Arial"/>
                        </a:rPr>
                        <a:t>77.51</a:t>
                      </a:r>
                      <a:endParaRPr lang="en-US" dirty="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/>
                          <a:cs typeface="Arial"/>
                        </a:rPr>
                        <a:t>Top20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52.94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73.46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effectLst/>
                          <a:latin typeface="Arial"/>
                        </a:rPr>
                        <a:t>82.55</a:t>
                      </a:r>
                      <a:endParaRPr lang="en-US" dirty="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/>
                          <a:cs typeface="Arial"/>
                        </a:rPr>
                        <a:t>Top50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63.43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81.62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noProof="0" dirty="0">
                          <a:effectLst/>
                          <a:latin typeface="Arial"/>
                        </a:rPr>
                        <a:t>86.56</a:t>
                      </a:r>
                      <a:endParaRPr lang="en-US" dirty="0">
                        <a:latin typeface="Arial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55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834" y="182195"/>
            <a:ext cx="10972800" cy="936625"/>
          </a:xfrm>
        </p:spPr>
        <p:txBody>
          <a:bodyPr/>
          <a:lstStyle/>
          <a:p>
            <a:r>
              <a:rPr lang="en-GB" dirty="0"/>
              <a:t>Results from the pilot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76" y="1118819"/>
            <a:ext cx="10972800" cy="5227389"/>
          </a:xfrm>
        </p:spPr>
        <p:txBody>
          <a:bodyPr/>
          <a:lstStyle/>
          <a:p>
            <a:pPr algn="just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Linking learning outcomes to skills is done best in the native language.</a:t>
            </a:r>
          </a:p>
          <a:p>
            <a:pPr marL="0" indent="0" algn="just">
              <a:buNone/>
            </a:pP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Human intervention is an important component for ensuring quality of linking. This also means that adequate resources are required from the mappers. </a:t>
            </a:r>
          </a:p>
          <a:p>
            <a:pPr marL="0" indent="0" algn="just">
              <a:buNone/>
            </a:pP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Further improvements of the AI algorithm will reduce the time and resources needed to perform the work.</a:t>
            </a:r>
          </a:p>
          <a:p>
            <a:pPr marL="0" indent="0" algn="just">
              <a:buNone/>
            </a:pP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Level of granularity and sectoral coverage of ESCO skills can lead to different results according to type of qualifications tested. </a:t>
            </a:r>
          </a:p>
          <a:p>
            <a:pPr algn="just"/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i="0" dirty="0">
                <a:latin typeface="Arial" panose="020B0604020202020204" pitchFamily="34" charset="0"/>
                <a:cs typeface="Arial" panose="020B0604020202020204" pitchFamily="34" charset="0"/>
              </a:rPr>
              <a:t>The structure of learning outcomes is a key factor for the functioning of the AI algorithm.</a:t>
            </a:r>
          </a:p>
        </p:txBody>
      </p:sp>
    </p:spTree>
    <p:extLst>
      <p:ext uri="{BB962C8B-B14F-4D97-AF65-F5344CB8AC3E}">
        <p14:creationId xmlns:p14="http://schemas.microsoft.com/office/powerpoint/2010/main" val="351174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834" y="182195"/>
            <a:ext cx="10972800" cy="936625"/>
          </a:xfrm>
        </p:spPr>
        <p:txBody>
          <a:bodyPr/>
          <a:lstStyle/>
          <a:p>
            <a:r>
              <a:rPr lang="en-GB" dirty="0"/>
              <a:t>Results from the pilot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76" y="1118819"/>
            <a:ext cx="10972800" cy="4899843"/>
          </a:xfrm>
        </p:spPr>
        <p:txBody>
          <a:bodyPr/>
          <a:lstStyle/>
          <a:p>
            <a:pPr algn="just"/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The ESCO skills hierarchy supports the search of relevant skills within the ESCO dataset. Manual browsing still needed due to lack of knowledge on the ESCO skills thesaurus.</a:t>
            </a:r>
          </a:p>
          <a:p>
            <a:pPr marL="0" indent="0" algn="just">
              <a:buNone/>
            </a:pPr>
            <a:endParaRPr lang="en-GB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i="0" dirty="0">
                <a:latin typeface="Arial" panose="020B0604020202020204" pitchFamily="34" charset="0"/>
                <a:cs typeface="Arial" panose="020B0604020202020204" pitchFamily="34" charset="0"/>
              </a:rPr>
              <a:t>On average, </a:t>
            </a: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1 to 3 ESCO skills or knowledge concepts are mapped to each learning outcome.</a:t>
            </a:r>
          </a:p>
          <a:p>
            <a:pPr marL="0" indent="0" algn="just">
              <a:buNone/>
            </a:pPr>
            <a:endParaRPr lang="en-US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i="0" dirty="0">
                <a:latin typeface="Arial" panose="020B0604020202020204" pitchFamily="34" charset="0"/>
                <a:cs typeface="Arial" panose="020B0604020202020204" pitchFamily="34" charset="0"/>
              </a:rPr>
              <a:t>Several ESCO concepts can be matched to one learning outcome entity, suggesting that learning outcomes could be decomposed to avoid merging several competences into one.</a:t>
            </a:r>
            <a:endParaRPr lang="fr-BE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i="0" dirty="0">
                <a:latin typeface="Arial" panose="020B0604020202020204" pitchFamily="34" charset="0"/>
                <a:cs typeface="Arial" panose="020B0604020202020204" pitchFamily="34" charset="0"/>
              </a:rPr>
              <a:t>The performance of the AI algorithm showed promising results, however more data are need to further improve quality of suggestions and remove identified issues (e.g. excessive focus on verbs).</a:t>
            </a:r>
          </a:p>
          <a:p>
            <a:pPr marL="0" indent="0" algn="just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7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57" y="288758"/>
            <a:ext cx="10857915" cy="936625"/>
          </a:xfrm>
        </p:spPr>
        <p:txBody>
          <a:bodyPr/>
          <a:lstStyle/>
          <a:p>
            <a:pPr algn="ctr"/>
            <a:r>
              <a:rPr lang="fr-BE"/>
              <a:t>Next </a:t>
            </a:r>
            <a:r>
              <a:rPr lang="fr-BE" err="1"/>
              <a:t>steps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88384"/>
            <a:ext cx="10972800" cy="4358586"/>
          </a:xfrm>
        </p:spPr>
        <p:txBody>
          <a:bodyPr/>
          <a:lstStyle/>
          <a:p>
            <a:r>
              <a:rPr lang="en-GB" sz="1800" i="0" dirty="0">
                <a:ea typeface="Verdana"/>
              </a:rPr>
              <a:t>LO-linking platform remains available after the pilot: focus on improving user experience. Use case: users with larger number of qualifications that prefer project-based setup</a:t>
            </a:r>
            <a:endParaRPr lang="en-GB" sz="1800" i="0" dirty="0"/>
          </a:p>
          <a:p>
            <a:endParaRPr lang="en-GB" sz="1800" i="0" dirty="0"/>
          </a:p>
          <a:p>
            <a:r>
              <a:rPr lang="en-GB" sz="1800" i="0" dirty="0"/>
              <a:t>Open access learning outcome linking tool on ESCO portal: make tool available to the public. Use case: occasional usage, no login</a:t>
            </a:r>
            <a:endParaRPr lang="en-GB" sz="1800" i="0" dirty="0">
              <a:ea typeface="Verdana"/>
            </a:endParaRPr>
          </a:p>
          <a:p>
            <a:endParaRPr lang="en-GB" sz="1800" i="0" dirty="0"/>
          </a:p>
          <a:p>
            <a:r>
              <a:rPr lang="en-GB" sz="1800" i="0" dirty="0"/>
              <a:t>Further improve splitter/skill suggestion models iteratively based on feedback (e.g. phase 3): update models and measure progress through performance metrics.</a:t>
            </a:r>
            <a:endParaRPr lang="en-GB" sz="1800" i="0" dirty="0">
              <a:ea typeface="Verdana"/>
            </a:endParaRPr>
          </a:p>
          <a:p>
            <a:endParaRPr lang="en-GB" sz="1800" i="0" dirty="0"/>
          </a:p>
          <a:p>
            <a:r>
              <a:rPr lang="en-GB" sz="1800" i="0" dirty="0"/>
              <a:t>Avoid any translation step: focus on multilingual models that work on original content only</a:t>
            </a:r>
          </a:p>
          <a:p>
            <a:pPr marL="0" indent="0">
              <a:buNone/>
            </a:pPr>
            <a:endParaRPr lang="en-GB" sz="1800" i="0" dirty="0"/>
          </a:p>
          <a:p>
            <a:r>
              <a:rPr lang="en-GB" sz="1800" i="0" dirty="0">
                <a:ea typeface="Verdana"/>
              </a:rPr>
              <a:t>Connection to QDR: ELM supports information on relevant ESCO skills in qualifications/learning opportunities. Possibility to publish information on related skills in </a:t>
            </a:r>
            <a:r>
              <a:rPr lang="en-GB" sz="1800" i="0" dirty="0" err="1">
                <a:ea typeface="Verdana"/>
              </a:rPr>
              <a:t>Europass</a:t>
            </a:r>
            <a:r>
              <a:rPr lang="en-GB" sz="1800" i="0" dirty="0">
                <a:ea typeface="Verdana"/>
              </a:rPr>
              <a:t> (should Member States wish to do so). </a:t>
            </a:r>
          </a:p>
          <a:p>
            <a:pPr marL="0" indent="0">
              <a:buNone/>
            </a:pPr>
            <a:endParaRPr lang="en-GB" i="0" dirty="0"/>
          </a:p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12851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57" y="288758"/>
            <a:ext cx="10857915" cy="936625"/>
          </a:xfrm>
        </p:spPr>
        <p:txBody>
          <a:bodyPr/>
          <a:lstStyle/>
          <a:p>
            <a:pPr algn="ctr"/>
            <a:r>
              <a:rPr lang="fr-BE"/>
              <a:t>Next </a:t>
            </a:r>
            <a:r>
              <a:rPr lang="fr-BE" err="1"/>
              <a:t>steps</a:t>
            </a: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0"/>
          <a:stretch/>
        </p:blipFill>
        <p:spPr>
          <a:xfrm>
            <a:off x="2056255" y="1754908"/>
            <a:ext cx="8079489" cy="3891829"/>
          </a:xfrm>
        </p:spPr>
      </p:pic>
    </p:spTree>
    <p:extLst>
      <p:ext uri="{BB962C8B-B14F-4D97-AF65-F5344CB8AC3E}">
        <p14:creationId xmlns:p14="http://schemas.microsoft.com/office/powerpoint/2010/main" val="175172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57" y="288758"/>
            <a:ext cx="10857915" cy="936625"/>
          </a:xfrm>
        </p:spPr>
        <p:txBody>
          <a:bodyPr/>
          <a:lstStyle/>
          <a:p>
            <a:pPr algn="ctr"/>
            <a:r>
              <a:rPr lang="fr-BE"/>
              <a:t>Next </a:t>
            </a:r>
            <a:r>
              <a:rPr lang="fr-BE" err="1"/>
              <a:t>steps</a:t>
            </a:r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AFD4FF5-FDB5-3974-6408-8D5643155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" b="18738"/>
          <a:stretch/>
        </p:blipFill>
        <p:spPr bwMode="auto">
          <a:xfrm>
            <a:off x="2542114" y="1246915"/>
            <a:ext cx="7137400" cy="50697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32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57" y="288758"/>
            <a:ext cx="10857915" cy="936625"/>
          </a:xfrm>
        </p:spPr>
        <p:txBody>
          <a:bodyPr/>
          <a:lstStyle/>
          <a:p>
            <a:pPr algn="ctr"/>
            <a:r>
              <a:rPr lang="fr-BE"/>
              <a:t>Next </a:t>
            </a:r>
            <a:r>
              <a:rPr lang="fr-BE" err="1"/>
              <a:t>steps</a:t>
            </a:r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9CA3FA-2F56-2D2A-DDF4-8CEEFDF33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7273" r="984" b="18788"/>
          <a:stretch/>
        </p:blipFill>
        <p:spPr bwMode="auto">
          <a:xfrm>
            <a:off x="2632364" y="1225383"/>
            <a:ext cx="7084291" cy="5070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01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81079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6" y="271065"/>
            <a:ext cx="10857915" cy="936625"/>
          </a:xfrm>
        </p:spPr>
        <p:txBody>
          <a:bodyPr/>
          <a:lstStyle/>
          <a:p>
            <a:pPr algn="ctr"/>
            <a:r>
              <a:rPr lang="fr-BE" err="1"/>
              <a:t>Why</a:t>
            </a:r>
            <a:r>
              <a:rPr lang="fr-BE"/>
              <a:t> </a:t>
            </a:r>
            <a:r>
              <a:rPr lang="fr-BE" err="1"/>
              <a:t>linking</a:t>
            </a:r>
            <a:r>
              <a:rPr lang="fr-BE"/>
              <a:t> qualifications to </a:t>
            </a:r>
            <a:r>
              <a:rPr lang="fr-BE" err="1"/>
              <a:t>skills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31" y="1424524"/>
            <a:ext cx="10972800" cy="5071809"/>
          </a:xfrm>
        </p:spPr>
        <p:txBody>
          <a:bodyPr/>
          <a:lstStyle/>
          <a:p>
            <a:pPr marL="0" indent="0">
              <a:buNone/>
            </a:pPr>
            <a:r>
              <a:rPr lang="en-GB" i="0">
                <a:latin typeface="Arial" panose="020B0604020202020204" pitchFamily="34" charset="0"/>
                <a:cs typeface="Arial" panose="020B0604020202020204" pitchFamily="34" charset="0"/>
              </a:rPr>
              <a:t>Enrich information on qualifications: linking their learning outcomes to skills </a:t>
            </a:r>
            <a:r>
              <a:rPr lang="en-US" i="0">
                <a:latin typeface="Arial" panose="020B0604020202020204" pitchFamily="34" charset="0"/>
                <a:cs typeface="Arial" panose="020B0604020202020204" pitchFamily="34" charset="0"/>
              </a:rPr>
              <a:t>allows to directly identify relevant qualifications in order to close individuals’ skill-gaps</a:t>
            </a:r>
            <a:endParaRPr lang="en-GB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E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i="0">
                <a:latin typeface="Arial" panose="020B0604020202020204" pitchFamily="34" charset="0"/>
                <a:cs typeface="Arial" panose="020B0604020202020204" pitchFamily="34" charset="0"/>
              </a:rPr>
              <a:t>Promote transparency of information on qualifications: employers grasp qualifications’ labour market value in a cross-border context, thus supporting labour mobility</a:t>
            </a:r>
          </a:p>
          <a:p>
            <a:pPr marL="0" indent="0">
              <a:buNone/>
            </a:pPr>
            <a:endParaRPr lang="en-GB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i="0">
                <a:latin typeface="Arial" panose="020B0604020202020204" pitchFamily="34" charset="0"/>
                <a:cs typeface="Arial" panose="020B0604020202020204" pitchFamily="34" charset="0"/>
              </a:rPr>
              <a:t>Individuals improve chances on labour market through better skills-based job matching</a:t>
            </a:r>
          </a:p>
          <a:p>
            <a:pPr marL="0" indent="0">
              <a:buNone/>
            </a:pPr>
            <a:endParaRPr lang="en-GB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i="0">
                <a:latin typeface="Arial" panose="020B0604020202020204" pitchFamily="34" charset="0"/>
                <a:cs typeface="Arial" panose="020B0604020202020204" pitchFamily="34" charset="0"/>
              </a:rPr>
              <a:t>Support upskilling-reskilling by matching individuals with the right training</a:t>
            </a:r>
          </a:p>
          <a:p>
            <a:endParaRPr lang="en-GB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60" y="393894"/>
            <a:ext cx="10972800" cy="936625"/>
          </a:xfrm>
        </p:spPr>
        <p:txBody>
          <a:bodyPr/>
          <a:lstStyle/>
          <a:p>
            <a:pPr algn="ctr"/>
            <a:r>
              <a:rPr lang="it-IT"/>
              <a:t>Background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8" y="1458007"/>
            <a:ext cx="10972800" cy="5399993"/>
          </a:xfrm>
        </p:spPr>
        <p:txBody>
          <a:bodyPr/>
          <a:lstStyle/>
          <a:p>
            <a:r>
              <a:rPr lang="it-IT" i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it-IT" i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i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it-IT" i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i="0" err="1">
                <a:latin typeface="Arial" panose="020B0604020202020204" pitchFamily="34" charset="0"/>
                <a:cs typeface="Arial" panose="020B0604020202020204" pitchFamily="34" charset="0"/>
              </a:rPr>
              <a:t>esting</a:t>
            </a:r>
            <a:r>
              <a:rPr lang="en-US" i="0">
                <a:latin typeface="Arial" panose="020B0604020202020204" pitchFamily="34" charset="0"/>
                <a:cs typeface="Arial" panose="020B0604020202020204" pitchFamily="34" charset="0"/>
              </a:rPr>
              <a:t> an approach based on Natural Language Processing to assist experts in labeling qualifications with ESCO skills</a:t>
            </a:r>
          </a:p>
          <a:p>
            <a:pPr marL="0" indent="0">
              <a:buNone/>
            </a:pPr>
            <a:endParaRPr lang="en-US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i="0">
                <a:latin typeface="Arial" panose="020B0604020202020204" pitchFamily="34" charset="0"/>
                <a:cs typeface="Arial" panose="020B0604020202020204" pitchFamily="34" charset="0"/>
              </a:rPr>
              <a:t>A pilot project with 5 Member States (LV, NL, PL, RO and SI) was conducted in 2019. COM developed a first proof of concept for an IT tool supporting the linking of LOs to skills</a:t>
            </a:r>
          </a:p>
          <a:p>
            <a:pPr marL="0" indent="0">
              <a:buNone/>
            </a:pPr>
            <a:endParaRPr lang="it-IT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i="0">
                <a:latin typeface="Arial" panose="020B0604020202020204" pitchFamily="34" charset="0"/>
                <a:cs typeface="Arial" panose="020B0604020202020204" pitchFamily="34" charset="0"/>
              </a:rPr>
              <a:t>Second phase pilot with 13 participants took place in 2020 with improved IT tool: </a:t>
            </a:r>
            <a:r>
              <a:rPr lang="en-US" sz="2400" i="0">
                <a:latin typeface="Arial" panose="020B0604020202020204" pitchFamily="34" charset="0"/>
                <a:cs typeface="Arial" panose="020B0604020202020204" pitchFamily="34" charset="0"/>
              </a:rPr>
              <a:t>9 EU MS (BE, CZ, FR, IT, LV, NL, PL, RO, SI), ETUC, ETF, EURASHE and IDB</a:t>
            </a:r>
            <a:endParaRPr lang="it-IT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i="0">
                <a:latin typeface="Arial" panose="020B0604020202020204" pitchFamily="34" charset="0"/>
                <a:cs typeface="Arial" panose="020B0604020202020204" pitchFamily="34" charset="0"/>
              </a:rPr>
              <a:t>Third phase pilot with 20 participants in 2022</a:t>
            </a:r>
          </a:p>
          <a:p>
            <a:pPr marL="0" indent="0">
              <a:buNone/>
            </a:pPr>
            <a:endParaRPr lang="it-IT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8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57" y="288758"/>
            <a:ext cx="10829693" cy="781403"/>
          </a:xfrm>
        </p:spPr>
        <p:txBody>
          <a:bodyPr/>
          <a:lstStyle/>
          <a:p>
            <a:pPr algn="ctr"/>
            <a:r>
              <a:rPr lang="fr-BE"/>
              <a:t>General </a:t>
            </a:r>
            <a:r>
              <a:rPr lang="fr-BE" err="1"/>
              <a:t>methodology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5" y="1576137"/>
            <a:ext cx="10972800" cy="5158002"/>
          </a:xfrm>
        </p:spPr>
        <p:txBody>
          <a:bodyPr/>
          <a:lstStyle/>
          <a:p>
            <a:r>
              <a:rPr lang="en-GB" i="0">
                <a:latin typeface="Arial" panose="020B0604020202020204" pitchFamily="34" charset="0"/>
                <a:cs typeface="Arial" panose="020B0604020202020204" pitchFamily="34" charset="0"/>
              </a:rPr>
              <a:t>ESCO skill suggestion = data-driven application</a:t>
            </a:r>
          </a:p>
          <a:p>
            <a:r>
              <a:rPr lang="en-GB" i="0">
                <a:latin typeface="Arial" panose="020B0604020202020204" pitchFamily="34" charset="0"/>
                <a:cs typeface="Arial" panose="020B0604020202020204" pitchFamily="34" charset="0"/>
              </a:rPr>
              <a:t>Inherent connection between data and methodology: methodology needs to be developed for the actual data it is going to suggest (i.e. ESCO skills) / use as input (i.e. learning outcomes)</a:t>
            </a:r>
          </a:p>
          <a:p>
            <a:r>
              <a:rPr lang="en-GB" i="0">
                <a:latin typeface="Arial" panose="020B0604020202020204" pitchFamily="34" charset="0"/>
                <a:cs typeface="Arial" panose="020B0604020202020204" pitchFamily="34" charset="0"/>
              </a:rPr>
              <a:t>Development is experimental by nature</a:t>
            </a:r>
          </a:p>
          <a:p>
            <a:pPr marL="0" indent="0">
              <a:buNone/>
            </a:pPr>
            <a:endParaRPr lang="en-GB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i="0">
                <a:latin typeface="Arial" panose="020B0604020202020204" pitchFamily="34" charset="0"/>
                <a:cs typeface="Arial" panose="020B0604020202020204" pitchFamily="34" charset="0"/>
              </a:rPr>
              <a:t>Successful data-driven process </a:t>
            </a:r>
          </a:p>
          <a:p>
            <a:pPr marL="0" indent="0">
              <a:buNone/>
            </a:pPr>
            <a:r>
              <a:rPr lang="en-GB" i="0">
                <a:latin typeface="Arial" panose="020B0604020202020204" pitchFamily="34" charset="0"/>
                <a:cs typeface="Arial" panose="020B0604020202020204" pitchFamily="34" charset="0"/>
              </a:rPr>
              <a:t>	iterates between:</a:t>
            </a:r>
          </a:p>
          <a:p>
            <a:pPr marL="0" indent="0">
              <a:buNone/>
            </a:pPr>
            <a:endParaRPr lang="en-GB" sz="10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buFont typeface="+mj-lt"/>
              <a:buAutoNum type="arabicPeriod"/>
            </a:pPr>
            <a:r>
              <a:rPr lang="en-GB" sz="2000" b="0" i="0">
                <a:latin typeface="Arial" panose="020B0604020202020204" pitchFamily="34" charset="0"/>
                <a:cs typeface="Arial" panose="020B0604020202020204" pitchFamily="34" charset="0"/>
              </a:rPr>
              <a:t>Analyse data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GB" sz="2000" b="0" i="0">
                <a:latin typeface="Arial" panose="020B0604020202020204" pitchFamily="34" charset="0"/>
                <a:cs typeface="Arial" panose="020B0604020202020204" pitchFamily="34" charset="0"/>
              </a:rPr>
              <a:t>Adjust algorithm and build model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GB" sz="2000" b="0" i="0">
                <a:latin typeface="Arial" panose="020B0604020202020204" pitchFamily="34" charset="0"/>
                <a:cs typeface="Arial" panose="020B0604020202020204" pitchFamily="34" charset="0"/>
              </a:rPr>
              <a:t>Test performance</a:t>
            </a:r>
          </a:p>
          <a:p>
            <a:pPr marL="0" indent="0">
              <a:buNone/>
            </a:pPr>
            <a:endParaRPr lang="en-GB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E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819" y="3180305"/>
            <a:ext cx="4473084" cy="3574382"/>
          </a:xfrm>
          <a:prstGeom prst="rect">
            <a:avLst/>
          </a:prstGeom>
        </p:spPr>
      </p:pic>
      <p:sp>
        <p:nvSpPr>
          <p:cNvPr id="10" name="Curved Right Arrow 9"/>
          <p:cNvSpPr/>
          <p:nvPr/>
        </p:nvSpPr>
        <p:spPr>
          <a:xfrm flipV="1">
            <a:off x="1075294" y="5171691"/>
            <a:ext cx="322730" cy="9592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5282" y="2942918"/>
            <a:ext cx="214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>
                <a:solidFill>
                  <a:srgbClr val="0F5494"/>
                </a:solidFill>
              </a:rPr>
              <a:t>Link LOs with ESCO skills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11493" y="3299862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>
                <a:solidFill>
                  <a:srgbClr val="0F5494"/>
                </a:solidFill>
              </a:rPr>
              <a:t>Qualifications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67010" y="3625761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>
                <a:solidFill>
                  <a:srgbClr val="0F5494"/>
                </a:solidFill>
              </a:rPr>
              <a:t>ESCO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49167" y="5673441"/>
            <a:ext cx="585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>
                <a:solidFill>
                  <a:srgbClr val="0F5494"/>
                </a:solidFill>
              </a:rPr>
              <a:t>BERT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79651" y="5999340"/>
            <a:ext cx="94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>
                <a:solidFill>
                  <a:srgbClr val="0F5494"/>
                </a:solidFill>
              </a:rPr>
              <a:t>Word2vec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64131" y="6613648"/>
            <a:ext cx="1165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>
                <a:solidFill>
                  <a:srgbClr val="0F5494"/>
                </a:solidFill>
              </a:rPr>
              <a:t>Train models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7415" y="5673441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0">
                <a:solidFill>
                  <a:srgbClr val="0F5494"/>
                </a:solidFill>
              </a:rPr>
              <a:t>Compute </a:t>
            </a:r>
          </a:p>
          <a:p>
            <a:pPr algn="ctr"/>
            <a:r>
              <a:rPr lang="en-GB" sz="1200" b="0">
                <a:solidFill>
                  <a:srgbClr val="0F5494"/>
                </a:solidFill>
              </a:rPr>
              <a:t>performance </a:t>
            </a:r>
          </a:p>
          <a:p>
            <a:pPr algn="ctr"/>
            <a:r>
              <a:rPr lang="en-GB" sz="1200" b="0">
                <a:solidFill>
                  <a:srgbClr val="0F5494"/>
                </a:solidFill>
              </a:rPr>
              <a:t>metrics</a:t>
            </a:r>
          </a:p>
          <a:p>
            <a:pPr algn="ctr"/>
            <a:r>
              <a:rPr lang="en-GB" sz="1200">
                <a:solidFill>
                  <a:srgbClr val="0F5494"/>
                </a:solidFill>
              </a:rPr>
              <a:t>(offline)</a:t>
            </a:r>
            <a:endParaRPr lang="en-GB" sz="1200" b="0">
              <a:solidFill>
                <a:srgbClr val="0F549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7349" y="3348761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0">
                <a:solidFill>
                  <a:srgbClr val="0F5494"/>
                </a:solidFill>
              </a:rPr>
              <a:t>Compute </a:t>
            </a:r>
          </a:p>
          <a:p>
            <a:pPr algn="ctr"/>
            <a:r>
              <a:rPr lang="en-GB" sz="1200" b="0">
                <a:solidFill>
                  <a:srgbClr val="0F5494"/>
                </a:solidFill>
              </a:rPr>
              <a:t>performance </a:t>
            </a:r>
          </a:p>
          <a:p>
            <a:pPr algn="ctr"/>
            <a:r>
              <a:rPr lang="en-GB" sz="1200" b="0">
                <a:solidFill>
                  <a:srgbClr val="0F5494"/>
                </a:solidFill>
              </a:rPr>
              <a:t>metrics</a:t>
            </a:r>
          </a:p>
          <a:p>
            <a:pPr algn="ctr"/>
            <a:r>
              <a:rPr lang="en-GB" sz="1200">
                <a:solidFill>
                  <a:srgbClr val="0F5494"/>
                </a:solidFill>
              </a:rPr>
              <a:t>(application)</a:t>
            </a:r>
            <a:endParaRPr lang="en-GB" sz="1200" b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5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BD144D5-F4BD-A033-0BD3-A1BDBE435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49319"/>
              </p:ext>
            </p:extLst>
          </p:nvPr>
        </p:nvGraphicFramePr>
        <p:xfrm>
          <a:off x="2466632" y="158715"/>
          <a:ext cx="95278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182">
                  <a:extLst>
                    <a:ext uri="{9D8B030D-6E8A-4147-A177-3AD203B41FA5}">
                      <a16:colId xmlns:a16="http://schemas.microsoft.com/office/drawing/2014/main" val="1873902255"/>
                    </a:ext>
                  </a:extLst>
                </a:gridCol>
                <a:gridCol w="2222718">
                  <a:extLst>
                    <a:ext uri="{9D8B030D-6E8A-4147-A177-3AD203B41FA5}">
                      <a16:colId xmlns:a16="http://schemas.microsoft.com/office/drawing/2014/main" val="3195050275"/>
                    </a:ext>
                  </a:extLst>
                </a:gridCol>
                <a:gridCol w="2381950">
                  <a:extLst>
                    <a:ext uri="{9D8B030D-6E8A-4147-A177-3AD203B41FA5}">
                      <a16:colId xmlns:a16="http://schemas.microsoft.com/office/drawing/2014/main" val="1739653024"/>
                    </a:ext>
                  </a:extLst>
                </a:gridCol>
                <a:gridCol w="2381950">
                  <a:extLst>
                    <a:ext uri="{9D8B030D-6E8A-4147-A177-3AD203B41FA5}">
                      <a16:colId xmlns:a16="http://schemas.microsoft.com/office/drawing/2014/main" val="2091285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Participant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# qualifications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# qualifications with mappings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% mapped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3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CSIRO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919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Deusto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2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ECCOE (EN)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9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ECCOE (IT)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7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Employchain</a:t>
                      </a:r>
                      <a:r>
                        <a:rPr lang="en-US"/>
                        <a:t> (EN)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0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Employchain1 (SV)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Employchain2 (SV)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3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ETF-Botswana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ETF-Cameroon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89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ETF-Cape-Verde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2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ETF-Kenya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28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ETF-Mauritius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0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ETF-Mozambique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5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ETF-South-Africa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57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Germany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33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HAU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7453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C446B23-3428-C68A-D5F3-0D19ADF92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9" y="127185"/>
            <a:ext cx="2418448" cy="936625"/>
          </a:xfrm>
        </p:spPr>
        <p:txBody>
          <a:bodyPr/>
          <a:lstStyle/>
          <a:p>
            <a:pPr algn="just"/>
            <a:r>
              <a:rPr lang="en-GB"/>
              <a:t>Mapping</a:t>
            </a:r>
            <a:br>
              <a:rPr lang="en-GB"/>
            </a:br>
            <a:r>
              <a:rPr lang="en-GB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10282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9" y="127185"/>
            <a:ext cx="2418448" cy="936625"/>
          </a:xfrm>
        </p:spPr>
        <p:txBody>
          <a:bodyPr/>
          <a:lstStyle/>
          <a:p>
            <a:pPr algn="just"/>
            <a:r>
              <a:rPr lang="en-GB"/>
              <a:t>Mapping</a:t>
            </a:r>
            <a:br>
              <a:rPr lang="en-GB"/>
            </a:br>
            <a:r>
              <a:rPr lang="en-GB"/>
              <a:t>Status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BD144D5-F4BD-A033-0BD3-A1BDBE435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82678"/>
              </p:ext>
            </p:extLst>
          </p:nvPr>
        </p:nvGraphicFramePr>
        <p:xfrm>
          <a:off x="2466627" y="158715"/>
          <a:ext cx="95278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182">
                  <a:extLst>
                    <a:ext uri="{9D8B030D-6E8A-4147-A177-3AD203B41FA5}">
                      <a16:colId xmlns:a16="http://schemas.microsoft.com/office/drawing/2014/main" val="1873902255"/>
                    </a:ext>
                  </a:extLst>
                </a:gridCol>
                <a:gridCol w="2222718">
                  <a:extLst>
                    <a:ext uri="{9D8B030D-6E8A-4147-A177-3AD203B41FA5}">
                      <a16:colId xmlns:a16="http://schemas.microsoft.com/office/drawing/2014/main" val="3195050275"/>
                    </a:ext>
                  </a:extLst>
                </a:gridCol>
                <a:gridCol w="2381950">
                  <a:extLst>
                    <a:ext uri="{9D8B030D-6E8A-4147-A177-3AD203B41FA5}">
                      <a16:colId xmlns:a16="http://schemas.microsoft.com/office/drawing/2014/main" val="1739653024"/>
                    </a:ext>
                  </a:extLst>
                </a:gridCol>
                <a:gridCol w="2381950">
                  <a:extLst>
                    <a:ext uri="{9D8B030D-6E8A-4147-A177-3AD203B41FA5}">
                      <a16:colId xmlns:a16="http://schemas.microsoft.com/office/drawing/2014/main" val="2091285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Participant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# qualifications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# qualifications with mappings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% mapped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3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Hurrah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2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Ireland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187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9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Italy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7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err="1"/>
                        <a:t>Lusofona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0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Monster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err="1"/>
                        <a:t>MyEduLife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3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Netherlands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err="1"/>
                        <a:t>Nxus</a:t>
                      </a:r>
                      <a:r>
                        <a:rPr lang="en-GB"/>
                        <a:t> (EN)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89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err="1"/>
                        <a:t>Nxus</a:t>
                      </a:r>
                      <a:r>
                        <a:rPr lang="en-GB"/>
                        <a:t> (NL)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2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Poland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28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RSU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0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Slovenia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5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Sweden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57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err="1"/>
                        <a:t>Akbild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17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38301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220B35-916A-D9C3-CB48-2D910BA35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0375"/>
              </p:ext>
            </p:extLst>
          </p:nvPr>
        </p:nvGraphicFramePr>
        <p:xfrm>
          <a:off x="2477137" y="6073215"/>
          <a:ext cx="9527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182">
                  <a:extLst>
                    <a:ext uri="{9D8B030D-6E8A-4147-A177-3AD203B41FA5}">
                      <a16:colId xmlns:a16="http://schemas.microsoft.com/office/drawing/2014/main" val="2017505129"/>
                    </a:ext>
                  </a:extLst>
                </a:gridCol>
                <a:gridCol w="2222718">
                  <a:extLst>
                    <a:ext uri="{9D8B030D-6E8A-4147-A177-3AD203B41FA5}">
                      <a16:colId xmlns:a16="http://schemas.microsoft.com/office/drawing/2014/main" val="1116884254"/>
                    </a:ext>
                  </a:extLst>
                </a:gridCol>
                <a:gridCol w="2381950">
                  <a:extLst>
                    <a:ext uri="{9D8B030D-6E8A-4147-A177-3AD203B41FA5}">
                      <a16:colId xmlns:a16="http://schemas.microsoft.com/office/drawing/2014/main" val="466800987"/>
                    </a:ext>
                  </a:extLst>
                </a:gridCol>
                <a:gridCol w="2381950">
                  <a:extLst>
                    <a:ext uri="{9D8B030D-6E8A-4147-A177-3AD203B41FA5}">
                      <a16:colId xmlns:a16="http://schemas.microsoft.com/office/drawing/2014/main" val="3366262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tx1"/>
                          </a:solidFill>
                        </a:rPr>
                        <a:t>Phase 3 (sum)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1038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443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highlight>
                          <a:srgbClr val="000000"/>
                        </a:highlight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452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/>
                        <a:t>Phase 2 </a:t>
                      </a:r>
                      <a:r>
                        <a:rPr lang="en-GB" b="1">
                          <a:solidFill>
                            <a:schemeClr val="tx1"/>
                          </a:solidFill>
                        </a:rPr>
                        <a:t>(sum)</a:t>
                      </a:r>
                      <a:endParaRPr lang="en-US" b="1"/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highlight>
                          <a:srgbClr val="000000"/>
                        </a:highlight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32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04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01803" y="1165329"/>
            <a:ext cx="5798918" cy="6494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fontAlgn="ctr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/>
              <a:t>Mapping is done best in the native language. This allows the algorithms to learn more about the specifics of a language and allows to develop future updates with better quality suggestions.</a:t>
            </a:r>
          </a:p>
          <a:p>
            <a:pPr marL="742950" marR="0" lvl="1" indent="-285750" fontAlgn="ctr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In phase 2 English was most frequently used while now it is 6</a:t>
            </a:r>
            <a:r>
              <a:rPr lang="en-GB" sz="2000" baseline="3000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Substantial amounts of mapping for various languages</a:t>
            </a:r>
          </a:p>
          <a:p>
            <a:pPr marL="742950" marR="0" lvl="1" indent="-285750" fontAlgn="ctr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Four new languages were added in phase 3 compared to phase 2: LV, EL, SV, DE</a:t>
            </a:r>
          </a:p>
          <a:p>
            <a:pPr marL="742950" marR="0" lvl="1" indent="-285750" fontAlgn="ctr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 fontAlgn="ctr"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GB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39300" y="17401"/>
            <a:ext cx="1085791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/>
              <a:t>Mapped Learning Outcomes: Languages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69EFC0-8609-ED4F-3196-E693D9186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72480"/>
              </p:ext>
            </p:extLst>
          </p:nvPr>
        </p:nvGraphicFramePr>
        <p:xfrm>
          <a:off x="536100" y="850541"/>
          <a:ext cx="5445599" cy="586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200">
                  <a:extLst>
                    <a:ext uri="{9D8B030D-6E8A-4147-A177-3AD203B41FA5}">
                      <a16:colId xmlns:a16="http://schemas.microsoft.com/office/drawing/2014/main" val="309644619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32475942"/>
                    </a:ext>
                  </a:extLst>
                </a:gridCol>
                <a:gridCol w="1264978">
                  <a:extLst>
                    <a:ext uri="{9D8B030D-6E8A-4147-A177-3AD203B41FA5}">
                      <a16:colId xmlns:a16="http://schemas.microsoft.com/office/drawing/2014/main" val="2934798390"/>
                    </a:ext>
                  </a:extLst>
                </a:gridCol>
                <a:gridCol w="1402021">
                  <a:extLst>
                    <a:ext uri="{9D8B030D-6E8A-4147-A177-3AD203B41FA5}">
                      <a16:colId xmlns:a16="http://schemas.microsoft.com/office/drawing/2014/main" val="2611778168"/>
                    </a:ext>
                  </a:extLst>
                </a:gridCol>
              </a:tblGrid>
              <a:tr h="36155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/>
                        <a:t>#Mapped LO (sum)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335743"/>
                  </a:ext>
                </a:extLst>
              </a:tr>
              <a:tr h="361551"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</a:rPr>
                        <a:t>Language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</a:rPr>
                        <a:t>Phase 3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</a:rPr>
                        <a:t>Phase 2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99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93298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LV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2636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2636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752969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/>
                        <a:t>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1957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402687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PL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384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1606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602228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281644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480794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885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1576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74577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NL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836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1183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05672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IT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156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491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60632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355734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425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511534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37872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330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397440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RO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602719"/>
                  </a:ext>
                </a:extLst>
              </a:tr>
              <a:tr h="366573"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Total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8499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3724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12223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45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83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39940" y="-89159"/>
            <a:ext cx="1085791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/>
              <a:t>Mappings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7C6221-85B5-1214-56DB-3A2D1DA4E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03413"/>
              </p:ext>
            </p:extLst>
          </p:nvPr>
        </p:nvGraphicFramePr>
        <p:xfrm>
          <a:off x="6219057" y="724752"/>
          <a:ext cx="5883114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943">
                  <a:extLst>
                    <a:ext uri="{9D8B030D-6E8A-4147-A177-3AD203B41FA5}">
                      <a16:colId xmlns:a16="http://schemas.microsoft.com/office/drawing/2014/main" val="1873902255"/>
                    </a:ext>
                  </a:extLst>
                </a:gridCol>
                <a:gridCol w="1653908">
                  <a:extLst>
                    <a:ext uri="{9D8B030D-6E8A-4147-A177-3AD203B41FA5}">
                      <a16:colId xmlns:a16="http://schemas.microsoft.com/office/drawing/2014/main" val="3195050275"/>
                    </a:ext>
                  </a:extLst>
                </a:gridCol>
                <a:gridCol w="2066263">
                  <a:extLst>
                    <a:ext uri="{9D8B030D-6E8A-4147-A177-3AD203B41FA5}">
                      <a16:colId xmlns:a16="http://schemas.microsoft.com/office/drawing/2014/main" val="2091285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Participant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#Mappings (sum)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#Mappings / LO median (min, max)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3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Ireland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 (1, 20)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9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Italy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 (1, 16)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7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Monster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 (1, 5)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0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MyEduLife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7.5 (1, 13)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89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Netherlands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 (1, 5)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4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err="1"/>
                        <a:t>Nxus</a:t>
                      </a:r>
                      <a:r>
                        <a:rPr lang="en-GB"/>
                        <a:t> (NL)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 (1, 3)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2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Poland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2428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 (1, 13)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28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RSU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9604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 (1, 43)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0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Slovenia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 (1, 17)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5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Sweden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1087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 (1, 9)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57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Akbild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 (1, 19)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33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63100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C41EBB-CACB-7C7A-7EE1-FCE8674AE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80298"/>
              </p:ext>
            </p:extLst>
          </p:nvPr>
        </p:nvGraphicFramePr>
        <p:xfrm>
          <a:off x="152913" y="724752"/>
          <a:ext cx="5943087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352">
                  <a:extLst>
                    <a:ext uri="{9D8B030D-6E8A-4147-A177-3AD203B41FA5}">
                      <a16:colId xmlns:a16="http://schemas.microsoft.com/office/drawing/2014/main" val="1873902255"/>
                    </a:ext>
                  </a:extLst>
                </a:gridCol>
                <a:gridCol w="1763705">
                  <a:extLst>
                    <a:ext uri="{9D8B030D-6E8A-4147-A177-3AD203B41FA5}">
                      <a16:colId xmlns:a16="http://schemas.microsoft.com/office/drawing/2014/main" val="3195050275"/>
                    </a:ext>
                  </a:extLst>
                </a:gridCol>
                <a:gridCol w="1774030">
                  <a:extLst>
                    <a:ext uri="{9D8B030D-6E8A-4147-A177-3AD203B41FA5}">
                      <a16:colId xmlns:a16="http://schemas.microsoft.com/office/drawing/2014/main" val="2091285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Participant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#Mappings (sum)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#Mappings/ LO median (min, max)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3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CSIRO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 (1, 4)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919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Deusto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 (1, 1)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2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ECCOE (EN)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 (1, 5)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9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ECCOE (IT)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2.5 (2, 4)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7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Employchain</a:t>
                      </a:r>
                      <a:r>
                        <a:rPr lang="en-US"/>
                        <a:t> (EN)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 (1, 3)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0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Employchain1 (SV)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 (1, 7)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Employchain2 (SV)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314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 (1, 6)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3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ETF-Botswana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 (1, 1)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Germany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 (1, 32)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89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HAU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6318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3.5 (1, 110)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2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Hurrah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1852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22 (1, 84)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288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D1B033-6003-0874-18F7-3D22F820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81219"/>
              </p:ext>
            </p:extLst>
          </p:nvPr>
        </p:nvGraphicFramePr>
        <p:xfrm>
          <a:off x="139940" y="5947090"/>
          <a:ext cx="59560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752">
                  <a:extLst>
                    <a:ext uri="{9D8B030D-6E8A-4147-A177-3AD203B41FA5}">
                      <a16:colId xmlns:a16="http://schemas.microsoft.com/office/drawing/2014/main" val="2017505129"/>
                    </a:ext>
                  </a:extLst>
                </a:gridCol>
                <a:gridCol w="1857180">
                  <a:extLst>
                    <a:ext uri="{9D8B030D-6E8A-4147-A177-3AD203B41FA5}">
                      <a16:colId xmlns:a16="http://schemas.microsoft.com/office/drawing/2014/main" val="1116884254"/>
                    </a:ext>
                  </a:extLst>
                </a:gridCol>
                <a:gridCol w="1791127">
                  <a:extLst>
                    <a:ext uri="{9D8B030D-6E8A-4147-A177-3AD203B41FA5}">
                      <a16:colId xmlns:a16="http://schemas.microsoft.com/office/drawing/2014/main" val="3366262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tx1"/>
                          </a:solidFill>
                        </a:rPr>
                        <a:t>Phase 3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29894 </a:t>
                      </a:r>
                      <a:r>
                        <a:rPr lang="en-GB" b="1">
                          <a:solidFill>
                            <a:schemeClr val="tx1"/>
                          </a:solidFill>
                        </a:rPr>
                        <a:t>(sum)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3.3 </a:t>
                      </a:r>
                      <a:r>
                        <a:rPr lang="en-GB" b="1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b="1" err="1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GB" b="1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452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/>
                        <a:t>Phase 2</a:t>
                      </a:r>
                      <a:endParaRPr lang="en-US" b="1"/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/>
                        <a:t>11998 </a:t>
                      </a:r>
                      <a:r>
                        <a:rPr lang="en-GB" b="1"/>
                        <a:t>(sum)</a:t>
                      </a:r>
                      <a:endParaRPr lang="en-US" b="1"/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>
                          <a:solidFill>
                            <a:schemeClr val="tx1"/>
                          </a:solidFill>
                        </a:rPr>
                        <a:t>3.0 </a:t>
                      </a:r>
                      <a:r>
                        <a:rPr lang="en-GB" b="1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b="1" err="1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GB" b="1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32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82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8191"/>
            <a:ext cx="10857915" cy="936625"/>
          </a:xfrm>
        </p:spPr>
        <p:txBody>
          <a:bodyPr/>
          <a:lstStyle/>
          <a:p>
            <a:r>
              <a:rPr lang="en-GB"/>
              <a:t>	Type of mapping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DFE70A-2B38-9B9A-3983-1E5328F30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18536"/>
              </p:ext>
            </p:extLst>
          </p:nvPr>
        </p:nvGraphicFramePr>
        <p:xfrm>
          <a:off x="472679" y="858434"/>
          <a:ext cx="7599385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706">
                  <a:extLst>
                    <a:ext uri="{9D8B030D-6E8A-4147-A177-3AD203B41FA5}">
                      <a16:colId xmlns:a16="http://schemas.microsoft.com/office/drawing/2014/main" val="1873902255"/>
                    </a:ext>
                  </a:extLst>
                </a:gridCol>
                <a:gridCol w="1304390">
                  <a:extLst>
                    <a:ext uri="{9D8B030D-6E8A-4147-A177-3AD203B41FA5}">
                      <a16:colId xmlns:a16="http://schemas.microsoft.com/office/drawing/2014/main" val="3195050275"/>
                    </a:ext>
                  </a:extLst>
                </a:gridCol>
                <a:gridCol w="1171254">
                  <a:extLst>
                    <a:ext uri="{9D8B030D-6E8A-4147-A177-3AD203B41FA5}">
                      <a16:colId xmlns:a16="http://schemas.microsoft.com/office/drawing/2014/main" val="2091285118"/>
                    </a:ext>
                  </a:extLst>
                </a:gridCol>
                <a:gridCol w="1182842">
                  <a:extLst>
                    <a:ext uri="{9D8B030D-6E8A-4147-A177-3AD203B41FA5}">
                      <a16:colId xmlns:a16="http://schemas.microsoft.com/office/drawing/2014/main" val="3661220235"/>
                    </a:ext>
                  </a:extLst>
                </a:gridCol>
                <a:gridCol w="1454193">
                  <a:extLst>
                    <a:ext uri="{9D8B030D-6E8A-4147-A177-3AD203B41FA5}">
                      <a16:colId xmlns:a16="http://schemas.microsoft.com/office/drawing/2014/main" val="9033925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Participant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%Broad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%Close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%Exact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%Narrow</a:t>
                      </a:r>
                      <a:endParaRPr lang="en-US"/>
                    </a:p>
                  </a:txBody>
                  <a:tcPr>
                    <a:solidFill>
                      <a:srgbClr val="199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3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CSIRO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919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Deusto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2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ECCOE (EN)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9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ECCOE (IT)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7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Employchain</a:t>
                      </a:r>
                      <a:r>
                        <a:rPr lang="en-US"/>
                        <a:t> (EN)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0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Employchain1 (SV)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Employchain2 (SV)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3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ETF-Botswana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Germany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89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HAU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2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Hurrah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28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Ireland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0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Italy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5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Monster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57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POWER_USER_PPT_AGENDA_PRESENTATION_COLOR_TAG" val="#4F81BD"/>
  <p:tag name="POWER_USER_PPT_AGENDA_PRESENTATION_DIVIDERS_CHECKED_TAG" val="0"/>
  <p:tag name="POWER_USER_PPT_AGENDA_PRESENTATION_TABLE_OF_CONTENT_CHECKED_TAG" val="1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B. BURIAN ne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-template">
  <a:themeElements>
    <a:clrScheme name="Custom 1">
      <a:dk1>
        <a:srgbClr val="FFFFFF"/>
      </a:dk1>
      <a:lt1>
        <a:srgbClr val="004494"/>
      </a:lt1>
      <a:dk2>
        <a:srgbClr val="A7A7A7"/>
      </a:dk2>
      <a:lt2>
        <a:srgbClr val="535353"/>
      </a:lt2>
      <a:accent1>
        <a:srgbClr val="3F85C1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4494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A²_powerpoint.potx [Read-Only]" id="{7205C11F-0D12-4F59-BFAC-C4B0F5FE284B}" vid="{9A7CC786-56E4-4E93-8396-3DA3AA2DADCB}"/>
    </a:ext>
  </a:extLst>
</a:theme>
</file>

<file path=ppt/theme/theme3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C-template">
  <a:themeElements>
    <a:clrScheme name="Custom 1">
      <a:dk1>
        <a:srgbClr val="FFFFFF"/>
      </a:dk1>
      <a:lt1>
        <a:srgbClr val="004494"/>
      </a:lt1>
      <a:dk2>
        <a:srgbClr val="A7A7A7"/>
      </a:dk2>
      <a:lt2>
        <a:srgbClr val="535353"/>
      </a:lt2>
      <a:accent1>
        <a:srgbClr val="3F85C1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4494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A²_powerpoint.potx [Read-Only]" id="{7205C11F-0D12-4F59-BFAC-C4B0F5FE284B}" vid="{9A7CC786-56E4-4E93-8396-3DA3AA2DADC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94d3b4-0180-4131-885a-ce664fdb0b5d">
      <Terms xmlns="http://schemas.microsoft.com/office/infopath/2007/PartnerControls"/>
    </lcf76f155ced4ddcb4097134ff3c332f>
    <TaxCatchAll xmlns="1f5cff2b-1187-4055-a60b-d71ba6a41b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24384FABC236469C9CD554DB414A52" ma:contentTypeVersion="18" ma:contentTypeDescription="Create a new document." ma:contentTypeScope="" ma:versionID="3f02bb42dfdebdae6a252196d2c91466">
  <xsd:schema xmlns:xsd="http://www.w3.org/2001/XMLSchema" xmlns:xs="http://www.w3.org/2001/XMLSchema" xmlns:p="http://schemas.microsoft.com/office/2006/metadata/properties" xmlns:ns2="2394d3b4-0180-4131-885a-ce664fdb0b5d" xmlns:ns3="1f5cff2b-1187-4055-a60b-d71ba6a41b85" targetNamespace="http://schemas.microsoft.com/office/2006/metadata/properties" ma:root="true" ma:fieldsID="e39295446374a64542ff91e612fd90be" ns2:_="" ns3:_="">
    <xsd:import namespace="2394d3b4-0180-4131-885a-ce664fdb0b5d"/>
    <xsd:import namespace="1f5cff2b-1187-4055-a60b-d71ba6a41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4d3b4-0180-4131-885a-ce664fdb0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ff2b-1187-4055-a60b-d71ba6a41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144dd22-7f31-46fa-a3c9-06d3c0697116}" ma:internalName="TaxCatchAll" ma:showField="CatchAllData" ma:web="1f5cff2b-1187-4055-a60b-d71ba6a41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F9527F-9A10-4512-88A6-1A61382AE9CD}">
  <ds:schemaRefs>
    <ds:schemaRef ds:uri="1f5cff2b-1187-4055-a60b-d71ba6a41b8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394d3b4-0180-4131-885a-ce664fdb0b5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A93E73-7409-449E-87AE-924AE3E3D5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B33FD2-AB24-481A-98D9-73C2578AC707}">
  <ds:schemaRefs>
    <ds:schemaRef ds:uri="1f5cff2b-1187-4055-a60b-d71ba6a41b85"/>
    <ds:schemaRef ds:uri="2394d3b4-0180-4131-885a-ce664fdb0b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1690</Words>
  <Application>Microsoft Office PowerPoint</Application>
  <PresentationFormat>Widescreen</PresentationFormat>
  <Paragraphs>568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EC Square Sans Pro</vt:lpstr>
      <vt:lpstr>EC Square Sans Pro Medium</vt:lpstr>
      <vt:lpstr>Helvetica Neue</vt:lpstr>
      <vt:lpstr>Verdana</vt:lpstr>
      <vt:lpstr>16B. BURIAN new template</vt:lpstr>
      <vt:lpstr>EC-template</vt:lpstr>
      <vt:lpstr>Blank</vt:lpstr>
      <vt:lpstr>1_EC-template</vt:lpstr>
      <vt:lpstr>Diapositiva de think-cell</vt:lpstr>
      <vt:lpstr>PowerPoint Presentation</vt:lpstr>
      <vt:lpstr>Why linking qualifications to skills</vt:lpstr>
      <vt:lpstr>Background</vt:lpstr>
      <vt:lpstr>General methodology</vt:lpstr>
      <vt:lpstr>Mapping Status</vt:lpstr>
      <vt:lpstr>Mapping Status</vt:lpstr>
      <vt:lpstr>PowerPoint Presentation</vt:lpstr>
      <vt:lpstr>PowerPoint Presentation</vt:lpstr>
      <vt:lpstr> Type of mapping</vt:lpstr>
      <vt:lpstr> Type of mapping</vt:lpstr>
      <vt:lpstr>Mapping Algorithm</vt:lpstr>
      <vt:lpstr>Results from the pilot (1)</vt:lpstr>
      <vt:lpstr>Results from the pilot (2)</vt:lpstr>
      <vt:lpstr>Next steps</vt:lpstr>
      <vt:lpstr>Next steps</vt:lpstr>
      <vt:lpstr>Next steps</vt:lpstr>
      <vt:lpstr>Next steps</vt:lpstr>
      <vt:lpstr>PowerPoint Presentation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CAMSS</dc:title>
  <dc:creator>Elien Hertveldt</dc:creator>
  <cp:lastModifiedBy>Jan Luts</cp:lastModifiedBy>
  <cp:revision>63</cp:revision>
  <cp:lastPrinted>2018-06-26T10:02:01Z</cp:lastPrinted>
  <dcterms:created xsi:type="dcterms:W3CDTF">2016-09-12T12:31:58Z</dcterms:created>
  <dcterms:modified xsi:type="dcterms:W3CDTF">2023-03-14T12:34:03Z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0x010100FF24384FABC236469C9CD554DB414A52</vt:lpwstr>
  </property>
  <property fmtid="{D5CDD505-2E9C-101B-9397-08002B2CF9AE}" pid="3" name="_dlc_DocIdItemGuid">
    <vt:lpwstr>5219d683-a087-4781-bf56-561800d67e3d</vt:lpwstr>
  </property>
  <property fmtid="{D5CDD505-2E9C-101B-9397-08002B2CF9AE}" pid="4" name="MediaServiceImageTags">
    <vt:lpwstr/>
  </property>
</Properties>
</file>