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0" r:id="rId5"/>
    <p:sldMasterId id="2147483704" r:id="rId6"/>
    <p:sldMasterId id="2147483709" r:id="rId7"/>
    <p:sldMasterId id="2147483723" r:id="rId8"/>
  </p:sldMasterIdLst>
  <p:notesMasterIdLst>
    <p:notesMasterId r:id="rId32"/>
  </p:notesMasterIdLst>
  <p:sldIdLst>
    <p:sldId id="261" r:id="rId9"/>
    <p:sldId id="262" r:id="rId10"/>
    <p:sldId id="275" r:id="rId11"/>
    <p:sldId id="277" r:id="rId12"/>
    <p:sldId id="497" r:id="rId13"/>
    <p:sldId id="565" r:id="rId14"/>
    <p:sldId id="566" r:id="rId15"/>
    <p:sldId id="556" r:id="rId16"/>
    <p:sldId id="557" r:id="rId17"/>
    <p:sldId id="542" r:id="rId18"/>
    <p:sldId id="543" r:id="rId19"/>
    <p:sldId id="548" r:id="rId20"/>
    <p:sldId id="549" r:id="rId21"/>
    <p:sldId id="551" r:id="rId22"/>
    <p:sldId id="552" r:id="rId23"/>
    <p:sldId id="553" r:id="rId24"/>
    <p:sldId id="554" r:id="rId25"/>
    <p:sldId id="564" r:id="rId26"/>
    <p:sldId id="563" r:id="rId27"/>
    <p:sldId id="562" r:id="rId28"/>
    <p:sldId id="561" r:id="rId29"/>
    <p:sldId id="567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8C"/>
    <a:srgbClr val="4A70D1"/>
    <a:srgbClr val="081259"/>
    <a:srgbClr val="730A62"/>
    <a:srgbClr val="00388C"/>
    <a:srgbClr val="FFE800"/>
    <a:srgbClr val="EA9334"/>
    <a:srgbClr val="2DBA47"/>
    <a:srgbClr val="BB6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DEDF4-C2AA-4B2C-BB5B-5F5AACDB1E16}" v="34" dt="2023-11-29T09:49:4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DE97-31E2-4BE5-AC66-9BC156D87F6A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E268-AE17-4C2F-80CA-C6FEC5947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9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7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3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A4909-2D52-FF41-BE66-022332BA9B58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5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Goal: utilize mappings that MSs have established to a large extent/as much as possible.</a:t>
            </a:r>
            <a:endParaRPr lang="en-150" dirty="0"/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3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EA559A-70B4-4929-BA0F-FDF41B8F45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003B04D-9A79-4797-9065-8D1CDEDBDF8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AD8D2070-CB02-48D1-88DF-D8FA89CC565D}"/>
              </a:ext>
            </a:extLst>
          </p:cNvPr>
          <p:cNvSpPr/>
          <p:nvPr userDrawn="1"/>
        </p:nvSpPr>
        <p:spPr>
          <a:xfrm rot="9234984">
            <a:off x="-163360" y="-988918"/>
            <a:ext cx="8163160" cy="8835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4A70D1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CAF4AD67-549B-4B35-9C3A-C53A2EB31A83}"/>
              </a:ext>
            </a:extLst>
          </p:cNvPr>
          <p:cNvSpPr/>
          <p:nvPr userDrawn="1"/>
        </p:nvSpPr>
        <p:spPr>
          <a:xfrm rot="18769342">
            <a:off x="7608214" y="-1748878"/>
            <a:ext cx="3798644" cy="5254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19793-8E5F-4F0F-8B5D-89C5C08F222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id="{13446062-BFF5-4941-B0E5-4B1A6DB4F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E7ECBF-9F03-45CD-A2D6-284F3F3F9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Closing Slide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095F3F2-6F5B-4026-9E89-1A9A07120C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EB39D9-A19B-4F10-8C98-5B74827A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B0BD074-4DB3-6185-D632-9C6B2495C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382721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629DFC4-B97E-7D2E-E1D3-F5F3A1417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701" y="4941098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EA772948-F2AE-46DA-BDFB-05266A7DA1E7}"/>
              </a:ext>
            </a:extLst>
          </p:cNvPr>
          <p:cNvSpPr txBox="1"/>
          <p:nvPr userDrawn="1"/>
        </p:nvSpPr>
        <p:spPr>
          <a:xfrm>
            <a:off x="370147" y="6107688"/>
            <a:ext cx="71244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</p:spTree>
    <p:extLst>
      <p:ext uri="{BB962C8B-B14F-4D97-AF65-F5344CB8AC3E}">
        <p14:creationId xmlns:p14="http://schemas.microsoft.com/office/powerpoint/2010/main" val="10742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8125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1CF50E-B1F8-476C-89BD-9D3FBD89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id="{ED220C2A-E9C5-40A5-842E-06B323D42431}"/>
              </a:ext>
            </a:extLst>
          </p:cNvPr>
          <p:cNvSpPr/>
          <p:nvPr userDrawn="1"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FC92E-ECAB-44FB-B94A-A30EB32C01DD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071ED938-7CE8-4FDA-921B-4F54A65F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22196-81A9-4321-95B6-2ADF4A0E8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19920" y="298660"/>
            <a:ext cx="6451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9839" y="5562601"/>
            <a:ext cx="11472332" cy="990600"/>
            <a:chOff x="152400" y="228600"/>
            <a:chExt cx="8100060" cy="932647"/>
          </a:xfrm>
        </p:grpSpPr>
        <p:pic>
          <p:nvPicPr>
            <p:cNvPr id="6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24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07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290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673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056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16000" y="3717040"/>
            <a:ext cx="10800000" cy="86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Add info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84250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3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5411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73" y="1476403"/>
            <a:ext cx="10800000" cy="538159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815420" y="836640"/>
            <a:ext cx="108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49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73" y="2052539"/>
            <a:ext cx="10800000" cy="480546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815420" y="1412777"/>
            <a:ext cx="108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00" y="908642"/>
            <a:ext cx="10800000" cy="46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0" indent="0">
              <a:buNone/>
              <a:tabLst>
                <a:tab pos="712788" algn="r"/>
                <a:tab pos="1073150" algn="l"/>
              </a:tabLst>
              <a:defRPr sz="1100">
                <a:solidFill>
                  <a:srgbClr val="000000"/>
                </a:solidFill>
              </a:defRPr>
            </a:lvl1pPr>
            <a:lvl2pPr marL="457200" indent="0">
              <a:buNone/>
              <a:defRPr sz="1100">
                <a:solidFill>
                  <a:srgbClr val="000000"/>
                </a:solidFill>
              </a:defRPr>
            </a:lvl2pPr>
            <a:lvl3pPr marL="914400" indent="0">
              <a:buNone/>
              <a:defRPr sz="1100">
                <a:solidFill>
                  <a:srgbClr val="000000"/>
                </a:solidFill>
              </a:defRPr>
            </a:lvl3pPr>
            <a:lvl4pPr marL="1371600" indent="0">
              <a:buNone/>
              <a:defRPr sz="1100">
                <a:solidFill>
                  <a:srgbClr val="000000"/>
                </a:solidFill>
              </a:defRPr>
            </a:lvl4pPr>
            <a:lvl5pPr marL="1828800" indent="0"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36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5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37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67" y="116632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412776"/>
            <a:ext cx="5278969" cy="5445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298" y="1412776"/>
            <a:ext cx="5278969" cy="5445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67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44" y="125760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444" y="853418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444" y="1493181"/>
            <a:ext cx="5400000" cy="4632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09" y="853418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409" y="1493181"/>
            <a:ext cx="5400000" cy="4632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72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87EA6-D7F6-423F-9219-2C782B3B0A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25760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13" y="1412777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13" y="2060851"/>
            <a:ext cx="5400000" cy="40653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412777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60851"/>
            <a:ext cx="5400000" cy="40653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00" y="908642"/>
            <a:ext cx="10800000" cy="46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0" indent="0">
              <a:buNone/>
              <a:tabLst>
                <a:tab pos="712788" algn="r"/>
                <a:tab pos="1073150" algn="l"/>
              </a:tabLst>
              <a:defRPr sz="1100">
                <a:solidFill>
                  <a:srgbClr val="000000"/>
                </a:solidFill>
              </a:defRPr>
            </a:lvl1pPr>
            <a:lvl2pPr marL="457200" indent="0">
              <a:buNone/>
              <a:defRPr sz="1100">
                <a:solidFill>
                  <a:srgbClr val="000000"/>
                </a:solidFill>
              </a:defRPr>
            </a:lvl2pPr>
            <a:lvl3pPr marL="914400" indent="0">
              <a:buNone/>
              <a:defRPr sz="1100">
                <a:solidFill>
                  <a:srgbClr val="000000"/>
                </a:solidFill>
              </a:defRPr>
            </a:lvl3pPr>
            <a:lvl4pPr marL="1371600" indent="0">
              <a:buNone/>
              <a:defRPr sz="1100">
                <a:solidFill>
                  <a:srgbClr val="000000"/>
                </a:solidFill>
              </a:defRPr>
            </a:lvl4pPr>
            <a:lvl5pPr marL="1828800" indent="0"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45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840" y="273050"/>
            <a:ext cx="4080000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773" y="273055"/>
            <a:ext cx="672000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839" y="1435104"/>
            <a:ext cx="40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17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4800601"/>
            <a:ext cx="108000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6000" y="612775"/>
            <a:ext cx="1080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" y="5367339"/>
            <a:ext cx="1080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33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3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1486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B522-9E70-9048-98EB-6A61552D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6B97B-36AB-E845-BEA6-145069E74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86F6-DE5C-494B-97CE-5B3BC80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37-5A05-E84D-89FA-FE8E59EE135A}" type="datetimeFigureOut">
              <a:rPr lang="en-BE" smtClean="0"/>
              <a:t>11/29/2023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1E96-6005-5949-A5F9-A09A8653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FF0C0-C5D9-9B4F-A3FB-6A58BEC1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A505-65CB-D34C-B635-90860A7A414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575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19920" y="298660"/>
            <a:ext cx="6451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9839" y="5562601"/>
            <a:ext cx="11472332" cy="990600"/>
            <a:chOff x="152400" y="228600"/>
            <a:chExt cx="8100060" cy="932647"/>
          </a:xfrm>
        </p:grpSpPr>
        <p:pic>
          <p:nvPicPr>
            <p:cNvPr id="6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24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07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290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673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05600" y="228600"/>
              <a:ext cx="1546860" cy="93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16000" y="3717040"/>
            <a:ext cx="10800000" cy="86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Add info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89875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3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6571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73" y="1476403"/>
            <a:ext cx="10800000" cy="538159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815420" y="836640"/>
            <a:ext cx="108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45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73" y="2052539"/>
            <a:ext cx="10800000" cy="480546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815420" y="1412777"/>
            <a:ext cx="108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00" y="908642"/>
            <a:ext cx="10800000" cy="46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0" indent="0">
              <a:buNone/>
              <a:tabLst>
                <a:tab pos="712788" algn="r"/>
                <a:tab pos="1073150" algn="l"/>
              </a:tabLst>
              <a:defRPr sz="1100">
                <a:solidFill>
                  <a:srgbClr val="000000"/>
                </a:solidFill>
              </a:defRPr>
            </a:lvl1pPr>
            <a:lvl2pPr marL="457200" indent="0">
              <a:buNone/>
              <a:defRPr sz="1100">
                <a:solidFill>
                  <a:srgbClr val="000000"/>
                </a:solidFill>
              </a:defRPr>
            </a:lvl2pPr>
            <a:lvl3pPr marL="914400" indent="0">
              <a:buNone/>
              <a:defRPr sz="1100">
                <a:solidFill>
                  <a:srgbClr val="000000"/>
                </a:solidFill>
              </a:defRPr>
            </a:lvl3pPr>
            <a:lvl4pPr marL="1371600" indent="0">
              <a:buNone/>
              <a:defRPr sz="1100">
                <a:solidFill>
                  <a:srgbClr val="000000"/>
                </a:solidFill>
              </a:defRPr>
            </a:lvl4pPr>
            <a:lvl5pPr marL="1828800" indent="0"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825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16632"/>
            <a:ext cx="10800000" cy="72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9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7ACF88-C9C3-4CF0-A141-94B089070050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D7FC5231-DFED-486A-8832-6998CA6F0571}"/>
              </a:ext>
            </a:extLst>
          </p:cNvPr>
          <p:cNvSpPr>
            <a:spLocks/>
          </p:cNvSpPr>
          <p:nvPr userDrawn="1"/>
        </p:nvSpPr>
        <p:spPr>
          <a:xfrm rot="5843884">
            <a:off x="3851674" y="-2075507"/>
            <a:ext cx="8561550" cy="105815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b="2000"/>
            </a:stretch>
          </a:blip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928" b="0" i="0" u="none" strike="noStrike" kern="0" cap="none" spc="0" baseline="0">
                <a:solidFill>
                  <a:srgbClr val="00388C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2AEB0-CE18-4A16-9ACE-D2EE8010277F}"/>
              </a:ext>
            </a:extLst>
          </p:cNvPr>
          <p:cNvSpPr/>
          <p:nvPr userDrawn="1"/>
        </p:nvSpPr>
        <p:spPr>
          <a:xfrm>
            <a:off x="0" y="5736790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6C74F-E151-48FD-B234-35CFB9E89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523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0943EC-5719-4028-B1CD-18B38F5A7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1314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EEC61-5E5F-4419-802B-7BA7339032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63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94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67" y="116632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412776"/>
            <a:ext cx="5278969" cy="5445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298" y="1412776"/>
            <a:ext cx="5278969" cy="5445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6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44" y="125760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444" y="853418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444" y="1493181"/>
            <a:ext cx="5400000" cy="4632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09" y="853418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409" y="1493181"/>
            <a:ext cx="5400000" cy="4632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040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25760"/>
            <a:ext cx="10800000" cy="720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13" y="1412777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13" y="2060851"/>
            <a:ext cx="5400000" cy="40653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412777"/>
            <a:ext cx="5400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60851"/>
            <a:ext cx="5400000" cy="40653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00" y="908642"/>
            <a:ext cx="10800000" cy="46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0" indent="0">
              <a:buNone/>
              <a:tabLst>
                <a:tab pos="712788" algn="r"/>
                <a:tab pos="1073150" algn="l"/>
              </a:tabLst>
              <a:defRPr sz="1100">
                <a:solidFill>
                  <a:srgbClr val="000000"/>
                </a:solidFill>
              </a:defRPr>
            </a:lvl1pPr>
            <a:lvl2pPr marL="457200" indent="0">
              <a:buNone/>
              <a:defRPr sz="1100">
                <a:solidFill>
                  <a:srgbClr val="000000"/>
                </a:solidFill>
              </a:defRPr>
            </a:lvl2pPr>
            <a:lvl3pPr marL="914400" indent="0">
              <a:buNone/>
              <a:defRPr sz="1100">
                <a:solidFill>
                  <a:srgbClr val="000000"/>
                </a:solidFill>
              </a:defRPr>
            </a:lvl3pPr>
            <a:lvl4pPr marL="1371600" indent="0">
              <a:buNone/>
              <a:defRPr sz="1100">
                <a:solidFill>
                  <a:srgbClr val="000000"/>
                </a:solidFill>
              </a:defRPr>
            </a:lvl4pPr>
            <a:lvl5pPr marL="1828800" indent="0"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45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840" y="273050"/>
            <a:ext cx="4080000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773" y="273055"/>
            <a:ext cx="672000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839" y="1435104"/>
            <a:ext cx="40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671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4800601"/>
            <a:ext cx="108000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6000" y="612775"/>
            <a:ext cx="1080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" y="5367339"/>
            <a:ext cx="1080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67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3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000" y="2502030"/>
            <a:ext cx="10800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1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B522-9E70-9048-98EB-6A61552D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6B97B-36AB-E845-BEA6-145069E74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86F6-DE5C-494B-97CE-5B3BC80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37-5A05-E84D-89FA-FE8E59EE135A}" type="datetimeFigureOut">
              <a:rPr lang="en-BE" smtClean="0"/>
              <a:t>11/29/2023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1E96-6005-5949-A5F9-A09A8653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FF0C0-C5D9-9B4F-A3FB-6A58BEC1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A505-65CB-D34C-B635-90860A7A414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7044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4F0A-716D-8A4F-B25E-04DB8349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815AD-77EF-AA4E-AF26-BD99747C3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D4EDC-7380-924C-8A2A-66928DF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37-5A05-E84D-89FA-FE8E59EE135A}" type="datetimeFigureOut">
              <a:rPr lang="en-BE" smtClean="0"/>
              <a:t>11/29/2023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E154-C44F-004A-B19D-DEB5BE7D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DEB43-ED34-4C47-A82D-C7EB564A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A505-65CB-D34C-B635-90860A7A414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289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9">
            <a:extLst>
              <a:ext uri="{FF2B5EF4-FFF2-40B4-BE49-F238E27FC236}">
                <a16:creationId xmlns:a16="http://schemas.microsoft.com/office/drawing/2014/main" id="{8AD0C85C-3C10-4AF4-A509-97A92060B3AF}"/>
              </a:ext>
            </a:extLst>
          </p:cNvPr>
          <p:cNvSpPr/>
          <p:nvPr/>
        </p:nvSpPr>
        <p:spPr>
          <a:xfrm>
            <a:off x="-1" y="476"/>
            <a:ext cx="5924161" cy="1690212"/>
          </a:xfrm>
          <a:custGeom>
            <a:avLst/>
            <a:gdLst>
              <a:gd name="connsiteX0" fmla="*/ 0 w 4431982"/>
              <a:gd name="connsiteY0" fmla="*/ 882015 h 1264481"/>
              <a:gd name="connsiteX1" fmla="*/ 1451134 w 4431982"/>
              <a:gd name="connsiteY1" fmla="*/ 1259300 h 1264481"/>
              <a:gd name="connsiteX2" fmla="*/ 3537109 w 4431982"/>
              <a:gd name="connsiteY2" fmla="*/ 781050 h 1264481"/>
              <a:gd name="connsiteX3" fmla="*/ 4431983 w 4431982"/>
              <a:gd name="connsiteY3" fmla="*/ 0 h 1264481"/>
              <a:gd name="connsiteX4" fmla="*/ 0 w 4431982"/>
              <a:gd name="connsiteY4" fmla="*/ 0 h 12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982" h="1264481">
                <a:moveTo>
                  <a:pt x="0" y="882015"/>
                </a:moveTo>
                <a:cubicBezTo>
                  <a:pt x="445008" y="1116521"/>
                  <a:pt x="954024" y="1234440"/>
                  <a:pt x="1451134" y="1259300"/>
                </a:cubicBezTo>
                <a:cubicBezTo>
                  <a:pt x="2186273" y="1295591"/>
                  <a:pt x="2924651" y="1141762"/>
                  <a:pt x="3537109" y="781050"/>
                </a:cubicBezTo>
                <a:cubicBezTo>
                  <a:pt x="3876675" y="581025"/>
                  <a:pt x="4192524" y="315944"/>
                  <a:pt x="44319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88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id="{60D34AE1-C3CC-4B1C-8040-90D8E1325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13945-7038-42A2-B21F-6E5A562E6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1pPr>
            <a:lvl2pPr marL="685800" indent="-228600" algn="l">
              <a:buClrTx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632F3240-D933-4AB9-B92F-5EC80B655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9E431-5C94-42EC-AB66-3A5945DB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730A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E06C26A9-7EC8-456A-9509-1FFAF9BB1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D3A86C-20E1-41E1-B97B-254EDE77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04337" cy="3907990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>
                <a:latin typeface="Myriad Pro" panose="020B0503030403020204" pitchFamily="34" charset="0"/>
              </a:defRPr>
            </a:lvl1pPr>
            <a:lvl2pPr marL="685800" indent="-228600">
              <a:buClrTx/>
              <a:buFont typeface="Courier New" panose="02070309020205020404" pitchFamily="49" charset="0"/>
              <a:buChar char="o"/>
              <a:defRPr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9FAEA5C-A687-4849-A831-21B2210DE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693" y="1828800"/>
            <a:ext cx="4869460" cy="3907990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F10CDB-69A5-48BC-A879-3D2D7CBFB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8125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1CF50E-B1F8-476C-89BD-9D3FBD89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id="{ED220C2A-E9C5-40A5-842E-06B323D42431}"/>
              </a:ext>
            </a:extLst>
          </p:cNvPr>
          <p:cNvSpPr/>
          <p:nvPr userDrawn="1"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FC92E-ECAB-44FB-B94A-A30EB32C01DD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071ED938-7CE8-4FDA-921B-4F54A65F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22196-81A9-4321-95B6-2ADF4A0E8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301B4FFD-9925-405C-8ED6-9C71FD8718B4}"/>
              </a:ext>
            </a:extLst>
          </p:cNvPr>
          <p:cNvSpPr/>
          <p:nvPr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9EAE-CDC1-449D-8B7B-46521E110FDA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2B72CA6-A643-44A2-8250-76E9733FF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9FC49-D381-49A4-BAE5-CC2BF32CC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301B4FFD-9925-405C-8ED6-9C71FD8718B4}"/>
              </a:ext>
            </a:extLst>
          </p:cNvPr>
          <p:cNvSpPr/>
          <p:nvPr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730A62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9EAE-CDC1-449D-8B7B-46521E110FDA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2B72CA6-A643-44A2-8250-76E9733FF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23E61-2EF6-4A23-9696-8C142A5B4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0EE2F-4441-42B4-8562-A4A8552F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435D-B357-4945-85C1-27B0EC26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1B90-3C74-4B43-9B4D-B55B97DAA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5680-E59E-4D4C-8807-14527BA25A3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BE35-4049-4CC2-A38C-D88C56C70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4D77-D3A7-422C-A67A-40C7ABB1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9DAB-92CC-4BA3-827C-6E9308D6A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7C0CC-DF79-4947-9883-78B5A94D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3C1DD-D3D6-4D81-8F28-373BB1D8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3F7E-7110-43BD-98C0-76BCD84D8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8737-E8A4-4CB4-AFFA-80BDEEE5E41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5376-FA7E-4D3A-8405-805684EA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67D4-C3D3-4BD0-87C8-DDBF9FF9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72A5-4F4C-416D-96B3-86C60E0C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64" r:id="rId3"/>
    <p:sldLayoutId id="2147483652" r:id="rId4"/>
    <p:sldLayoutId id="214748370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CB032-841C-F04A-3899-9DACA95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FE1B-EDA3-6118-D627-F0B4C5DF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A58F-C0AB-C7FF-D824-0B3E24B6B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76CD-B005-44BE-8963-39E074C22F9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BAB9D-C84C-1E85-8199-BA1350137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11AC-2031-E6B2-8FA7-83DBFC66A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DC4E-4EFC-4CC7-880A-8F74D418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9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16000" y="116632"/>
            <a:ext cx="108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1273" y="1412776"/>
            <a:ext cx="10800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76552" y="6495977"/>
            <a:ext cx="59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2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70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16000" y="116632"/>
            <a:ext cx="108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1273" y="1412776"/>
            <a:ext cx="10800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76552" y="6495977"/>
            <a:ext cx="59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60C123-741C-4F1B-9349-9413C79C353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" y="0"/>
            <a:ext cx="1199312" cy="4653136"/>
            <a:chOff x="6" y="0"/>
            <a:chExt cx="899484" cy="4653136"/>
          </a:xfrm>
        </p:grpSpPr>
        <p:sp>
          <p:nvSpPr>
            <p:cNvPr id="12" name="AutoShape 13"/>
            <p:cNvSpPr>
              <a:spLocks noChangeArrowheads="1"/>
            </p:cNvSpPr>
            <p:nvPr userDrawn="1"/>
          </p:nvSpPr>
          <p:spPr bwMode="gray">
            <a:xfrm flipV="1">
              <a:off x="6" y="0"/>
              <a:ext cx="899484" cy="4653136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572" y="99480"/>
              <a:ext cx="510888" cy="59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50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49A86-815B-4994-89A8-83EABA057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6" y="4571129"/>
            <a:ext cx="6463078" cy="695325"/>
          </a:xfrm>
        </p:spPr>
        <p:txBody>
          <a:bodyPr>
            <a:normAutofit/>
          </a:bodyPr>
          <a:lstStyle/>
          <a:p>
            <a:r>
              <a:rPr lang="en-US" sz="1100" dirty="0"/>
              <a:t>Enhancing Job Mobility through a Common Language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1850-D9B3-4100-B30E-7FF23B66F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6" y="3429000"/>
            <a:ext cx="4857750" cy="1350807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of ESCO when transmitting JVs/CVs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/>
              <a:t>ESCO Workshop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56F5E57-3EEB-6553-5A20-419517A47ECB}"/>
              </a:ext>
            </a:extLst>
          </p:cNvPr>
          <p:cNvSpPr txBox="1">
            <a:spLocks/>
          </p:cNvSpPr>
          <p:nvPr/>
        </p:nvSpPr>
        <p:spPr>
          <a:xfrm>
            <a:off x="561976" y="5057775"/>
            <a:ext cx="8541384" cy="69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01/12/2023</a:t>
            </a:r>
          </a:p>
        </p:txBody>
      </p:sp>
    </p:spTree>
    <p:extLst>
      <p:ext uri="{BB962C8B-B14F-4D97-AF65-F5344CB8AC3E}">
        <p14:creationId xmlns:p14="http://schemas.microsoft.com/office/powerpoint/2010/main" val="5080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43A50C-8E7D-5149-8600-EB780B26770C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Multiple mappings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26653" y="1844780"/>
          <a:ext cx="6096000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897288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45508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37447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0365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Country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Totals</a:t>
                      </a:r>
                    </a:p>
                    <a:p>
                      <a:pPr algn="ctr"/>
                      <a:r>
                        <a:rPr lang="en-IE" sz="1600" dirty="0"/>
                        <a:t>Concepts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Concepts with 1+ ESCO</a:t>
                      </a:r>
                      <a:r>
                        <a:rPr lang="en-IE" sz="1600" baseline="0" dirty="0"/>
                        <a:t> mappings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Percentage</a:t>
                      </a:r>
                    </a:p>
                    <a:p>
                      <a:pPr algn="ctr"/>
                      <a:r>
                        <a:rPr lang="en-IE" sz="1600" dirty="0"/>
                        <a:t>of ESCO</a:t>
                      </a:r>
                    </a:p>
                    <a:p>
                      <a:pPr algn="ctr"/>
                      <a:r>
                        <a:rPr lang="en-IE" sz="1600" dirty="0"/>
                        <a:t>1+ mappings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58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Spain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2225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9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Croatia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3370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1416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42%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4077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1267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31%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0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Poland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2818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787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28%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5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3222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1125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35%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0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Sweden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3296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888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346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2EF48B-699E-4970-D1E9-8BF155ACE21D}"/>
              </a:ext>
            </a:extLst>
          </p:cNvPr>
          <p:cNvSpPr txBox="1"/>
          <p:nvPr/>
        </p:nvSpPr>
        <p:spPr>
          <a:xfrm>
            <a:off x="6528060" y="6295656"/>
            <a:ext cx="40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status 2022</a:t>
            </a:r>
            <a:endParaRPr lang="en-BE" sz="1200" dirty="0">
              <a:solidFill>
                <a:srgbClr val="2763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1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>
                <a:solidFill>
                  <a:srgbClr val="27639E"/>
                </a:solidFill>
                <a:latin typeface="Arial"/>
                <a:cs typeface="Arial"/>
              </a:rPr>
              <a:pPr/>
              <a:t>11</a:t>
            </a:fld>
            <a:endParaRPr lang="en-GB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C25236-2919-3D43-8051-CEAF30F1AA23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vs Sending</a:t>
            </a:r>
          </a:p>
        </p:txBody>
      </p:sp>
      <p:pic>
        <p:nvPicPr>
          <p:cNvPr id="5122" name="Afbeelding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11" y="3654590"/>
            <a:ext cx="4256869" cy="27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fbeelding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90" y="1412721"/>
            <a:ext cx="6848322" cy="227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60120" y="3068950"/>
            <a:ext cx="432060" cy="4320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735950" y="3861060"/>
            <a:ext cx="936130" cy="25828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3419" y="3108995"/>
            <a:ext cx="23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CONCEPTS </a:t>
            </a:r>
            <a:r>
              <a:rPr lang="en-IE" b="1" u="sng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MAPPED</a:t>
            </a:r>
            <a:endParaRPr lang="en-GB" b="1" dirty="0">
              <a:solidFill>
                <a:srgbClr val="2763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7770" y="4953894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CONCEPTS </a:t>
            </a:r>
            <a:r>
              <a:rPr lang="en-IE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</a:t>
            </a:r>
            <a:endParaRPr lang="en-GB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6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11FFBB-777B-F949-8CF5-6D6F154FE6ED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multiple concepts (broader)</a:t>
            </a:r>
          </a:p>
        </p:txBody>
      </p:sp>
      <p:pic>
        <p:nvPicPr>
          <p:cNvPr id="5" name="Picture 4" descr="Graphical user interface, text, application&#10;&#10;Description automatically generate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481" y="1268701"/>
            <a:ext cx="7546405" cy="51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11FFBB-777B-F949-8CF5-6D6F154FE6ED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multiple concepts (broader)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18" y="1421505"/>
            <a:ext cx="6552870" cy="445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4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11FFBB-777B-F949-8CF5-6D6F154FE6ED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multiple concepts </a:t>
            </a:r>
          </a:p>
          <a:p>
            <a:r>
              <a:rPr lang="en-US" sz="3600" kern="0" dirty="0">
                <a:solidFill>
                  <a:srgbClr val="27639E"/>
                </a:solidFill>
              </a:rPr>
              <a:t>(narrower) ex.1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420813"/>
            <a:ext cx="5760720" cy="401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72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11FFBB-777B-F949-8CF5-6D6F154FE6ED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multiple concepts </a:t>
            </a:r>
          </a:p>
          <a:p>
            <a:r>
              <a:rPr lang="en-US" sz="3600" kern="0" dirty="0">
                <a:solidFill>
                  <a:srgbClr val="27639E"/>
                </a:solidFill>
              </a:rPr>
              <a:t>(narrower) ex.2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44" y="1187552"/>
            <a:ext cx="5827493" cy="5505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31630" y="3645031"/>
            <a:ext cx="2304320" cy="1437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010" y="5301260"/>
            <a:ext cx="2769726" cy="10081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08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11FFBB-777B-F949-8CF5-6D6F154FE6ED}"/>
              </a:ext>
            </a:extLst>
          </p:cNvPr>
          <p:cNvSpPr txBox="1">
            <a:spLocks/>
          </p:cNvSpPr>
          <p:nvPr/>
        </p:nvSpPr>
        <p:spPr bwMode="gray">
          <a:xfrm>
            <a:off x="2279471" y="260560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Mapping multiple concepts </a:t>
            </a:r>
          </a:p>
          <a:p>
            <a:r>
              <a:rPr lang="en-US" sz="3600" kern="0" dirty="0">
                <a:solidFill>
                  <a:srgbClr val="27639E"/>
                </a:solidFill>
              </a:rPr>
              <a:t>(narrower) ex.2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7450" y="1268700"/>
          <a:ext cx="7277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76919" imgH="4838672" progId="Excel.Sheet.12">
                  <p:embed/>
                </p:oleObj>
              </mc:Choice>
              <mc:Fallback>
                <p:oleObj name="Worksheet" r:id="rId2" imgW="7276919" imgH="4838672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7450" y="1268700"/>
                        <a:ext cx="727710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53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4B8A-4D6A-46D1-8955-81C9BE42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3226"/>
            <a:ext cx="8517384" cy="936625"/>
          </a:xfrm>
        </p:spPr>
        <p:txBody>
          <a:bodyPr/>
          <a:lstStyle/>
          <a:p>
            <a:r>
              <a:rPr lang="en-GB" sz="3200" dirty="0"/>
              <a:t>Logic for sending NOC data to EURES</a:t>
            </a:r>
            <a:endParaRPr lang="en-150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378D-6636-4F54-B9B3-6796A65C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440" y="1772770"/>
            <a:ext cx="8229600" cy="4065794"/>
          </a:xfrm>
        </p:spPr>
        <p:txBody>
          <a:bodyPr/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i="0" dirty="0">
                <a:sym typeface="Wingdings" panose="05000000000000000000" pitchFamily="2" charset="2"/>
              </a:rPr>
              <a:t>IF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b="1" dirty="0">
                <a:sym typeface="Wingdings" panose="05000000000000000000" pitchFamily="2" charset="2"/>
              </a:rPr>
              <a:t>multiple mapping relations (limit of 3)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dirty="0">
                <a:sym typeface="Wingdings" panose="05000000000000000000" pitchFamily="2" charset="2"/>
              </a:rPr>
              <a:t>	a. IF </a:t>
            </a:r>
            <a:r>
              <a:rPr lang="en-GB" b="1" dirty="0">
                <a:sym typeface="Wingdings" panose="05000000000000000000" pitchFamily="2" charset="2"/>
              </a:rPr>
              <a:t>1 or more exact matches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b="1" dirty="0">
                <a:sym typeface="Wingdings" panose="05000000000000000000" pitchFamily="2" charset="2"/>
              </a:rPr>
              <a:t>		</a:t>
            </a:r>
            <a:r>
              <a:rPr lang="en-GB" dirty="0">
                <a:sym typeface="Wingdings" panose="05000000000000000000" pitchFamily="2" charset="2"/>
              </a:rPr>
              <a:t> send exact ESCO URIs</a:t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highlight>
                <a:srgbClr val="FF0000"/>
              </a:highlight>
              <a:sym typeface="Wingdings" panose="05000000000000000000" pitchFamily="2" charset="2"/>
            </a:endParaRPr>
          </a:p>
          <a:p>
            <a:pPr marL="0" indent="0">
              <a:buClr>
                <a:srgbClr val="0F5494"/>
              </a:buClr>
              <a:buNone/>
            </a:pPr>
            <a:r>
              <a:rPr lang="en-GB" dirty="0">
                <a:sym typeface="Wingdings" panose="05000000000000000000" pitchFamily="2" charset="2"/>
              </a:rPr>
              <a:t>	b. IF </a:t>
            </a:r>
            <a:r>
              <a:rPr lang="en-GB" b="1" dirty="0">
                <a:sym typeface="Wingdings" panose="05000000000000000000" pitchFamily="2" charset="2"/>
              </a:rPr>
              <a:t>1 NOC concept is “more specific than” ESCO concepts 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b="1" dirty="0">
                <a:sym typeface="Wingdings" panose="05000000000000000000" pitchFamily="2" charset="2"/>
              </a:rPr>
              <a:t>		</a:t>
            </a:r>
            <a:r>
              <a:rPr lang="en-GB" dirty="0">
                <a:sym typeface="Wingdings" panose="05000000000000000000" pitchFamily="2" charset="2"/>
              </a:rPr>
              <a:t> send broader ESCO URIs</a:t>
            </a:r>
            <a:endParaRPr lang="en-GB" dirty="0">
              <a:highlight>
                <a:srgbClr val="FF0000"/>
              </a:highlight>
              <a:sym typeface="Wingdings" panose="05000000000000000000" pitchFamily="2" charset="2"/>
            </a:endParaRPr>
          </a:p>
          <a:p>
            <a:pPr marL="0" indent="0">
              <a:buClr>
                <a:srgbClr val="0F5494"/>
              </a:buClr>
              <a:buNone/>
            </a:pPr>
            <a:endParaRPr lang="en-IE" dirty="0">
              <a:sym typeface="Wingdings" panose="05000000000000000000" pitchFamily="2" charset="2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dirty="0"/>
              <a:t>ELSE IF </a:t>
            </a:r>
            <a:r>
              <a:rPr lang="en-GB" b="1" dirty="0"/>
              <a:t>1 mapping relation (whichever) exists 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b="1" dirty="0">
                <a:sym typeface="Wingdings" panose="05000000000000000000" pitchFamily="2" charset="2"/>
              </a:rPr>
              <a:t>	</a:t>
            </a:r>
            <a:r>
              <a:rPr lang="en-GB" dirty="0">
                <a:sym typeface="Wingdings" panose="05000000000000000000" pitchFamily="2" charset="2"/>
              </a:rPr>
              <a:t> send that ESCO URI</a:t>
            </a:r>
          </a:p>
          <a:p>
            <a:pPr marL="0" indent="0">
              <a:buClr>
                <a:srgbClr val="0F5494"/>
              </a:buClr>
              <a:buNone/>
            </a:pPr>
            <a:endParaRPr lang="en-IE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ym typeface="Wingdings" panose="05000000000000000000" pitchFamily="2" charset="2"/>
              </a:rPr>
              <a:t>send ISCO unit group URIs (fall-back)</a:t>
            </a:r>
            <a:endParaRPr lang="en-150" b="1" dirty="0"/>
          </a:p>
        </p:txBody>
      </p:sp>
    </p:spTree>
    <p:extLst>
      <p:ext uri="{BB962C8B-B14F-4D97-AF65-F5344CB8AC3E}">
        <p14:creationId xmlns:p14="http://schemas.microsoft.com/office/powerpoint/2010/main" val="24840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0B1A-558B-C19F-A4FE-DC96F3A9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ESCO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EA6F-BC87-893D-0962-5E4F4512A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Matching Dimension 3 (Skills)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Competency JV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Competency CV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Language skills vs other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CEFR vs ESCO</a:t>
            </a:r>
          </a:p>
        </p:txBody>
      </p:sp>
    </p:spTree>
    <p:extLst>
      <p:ext uri="{BB962C8B-B14F-4D97-AF65-F5344CB8AC3E}">
        <p14:creationId xmlns:p14="http://schemas.microsoft.com/office/powerpoint/2010/main" val="304070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25236-2919-3D43-8051-CEAF30F1AA23}"/>
              </a:ext>
            </a:extLst>
          </p:cNvPr>
          <p:cNvSpPr txBox="1">
            <a:spLocks/>
          </p:cNvSpPr>
          <p:nvPr/>
        </p:nvSpPr>
        <p:spPr bwMode="gray">
          <a:xfrm>
            <a:off x="2545924" y="443153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MD3: Skills (ESCO)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3FC0A9-EAE9-894D-A0C2-B71B1952EC0D}"/>
              </a:ext>
            </a:extLst>
          </p:cNvPr>
          <p:cNvGrpSpPr/>
          <p:nvPr/>
        </p:nvGrpSpPr>
        <p:grpSpPr>
          <a:xfrm>
            <a:off x="3816175" y="1628750"/>
            <a:ext cx="1267098" cy="3167676"/>
            <a:chOff x="1819652" y="1787497"/>
            <a:chExt cx="1267098" cy="3167676"/>
          </a:xfrm>
        </p:grpSpPr>
        <p:sp>
          <p:nvSpPr>
            <p:cNvPr id="2" name="Rectangle 1"/>
            <p:cNvSpPr/>
            <p:nvPr/>
          </p:nvSpPr>
          <p:spPr>
            <a:xfrm>
              <a:off x="1819653" y="1787497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100" b="1" dirty="0">
                  <a:solidFill>
                    <a:srgbClr val="FFFFFF"/>
                  </a:solidFill>
                  <a:latin typeface="Arial"/>
                  <a:cs typeface="Arial"/>
                </a:rPr>
                <a:t>JV*</a:t>
              </a:r>
              <a:endParaRPr lang="en-GB" sz="21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19653" y="2711694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50" dirty="0">
                  <a:solidFill>
                    <a:srgbClr val="FFFFFF"/>
                  </a:solidFill>
                  <a:latin typeface="Arial"/>
                  <a:cs typeface="Arial"/>
                </a:rPr>
                <a:t>Position Opening</a:t>
              </a:r>
              <a:endParaRPr lang="en-GB" sz="135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>
              <a:stCxn id="2" idx="2"/>
              <a:endCxn id="3" idx="0"/>
            </p:cNvCxnSpPr>
            <p:nvPr/>
          </p:nvCxnSpPr>
          <p:spPr>
            <a:xfrm>
              <a:off x="2453201" y="2381857"/>
              <a:ext cx="0" cy="3298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819652" y="3603906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50" dirty="0">
                  <a:solidFill>
                    <a:srgbClr val="FFFFFF"/>
                  </a:solidFill>
                  <a:latin typeface="Arial"/>
                  <a:cs typeface="Arial"/>
                </a:rPr>
                <a:t>Position</a:t>
              </a:r>
            </a:p>
            <a:p>
              <a:pPr algn="ctr"/>
              <a:r>
                <a:rPr lang="en-IE" sz="1350" dirty="0">
                  <a:solidFill>
                    <a:srgbClr val="FFFFFF"/>
                  </a:solidFill>
                  <a:latin typeface="Arial"/>
                  <a:cs typeface="Arial"/>
                </a:rPr>
                <a:t>Competency</a:t>
              </a:r>
              <a:endParaRPr lang="en-GB" sz="135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Straight Connector 9"/>
            <p:cNvCxnSpPr>
              <a:stCxn id="3" idx="2"/>
              <a:endCxn id="9" idx="0"/>
            </p:cNvCxnSpPr>
            <p:nvPr/>
          </p:nvCxnSpPr>
          <p:spPr>
            <a:xfrm flipH="1">
              <a:off x="2453201" y="3306054"/>
              <a:ext cx="1" cy="29785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025119" y="4180396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Occupation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2268" y="4222848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Skill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5AC26A-22D7-054E-AF33-B463CEEC47E7}"/>
                </a:ext>
              </a:extLst>
            </p:cNvPr>
            <p:cNvSpPr txBox="1"/>
            <p:nvPr/>
          </p:nvSpPr>
          <p:spPr>
            <a:xfrm>
              <a:off x="1911409" y="4647396"/>
              <a:ext cx="1152161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BE" sz="1400" dirty="0">
                  <a:solidFill>
                    <a:srgbClr val="2763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JV-MD-3.1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71CE0D-AFFF-E648-BEC9-9C9FDF772151}"/>
              </a:ext>
            </a:extLst>
          </p:cNvPr>
          <p:cNvGrpSpPr/>
          <p:nvPr/>
        </p:nvGrpSpPr>
        <p:grpSpPr>
          <a:xfrm>
            <a:off x="6141106" y="1628751"/>
            <a:ext cx="3367288" cy="4173447"/>
            <a:chOff x="5235773" y="1787497"/>
            <a:chExt cx="3367288" cy="4173447"/>
          </a:xfrm>
        </p:grpSpPr>
        <p:sp>
          <p:nvSpPr>
            <p:cNvPr id="16" name="Rectangle 15"/>
            <p:cNvSpPr/>
            <p:nvPr/>
          </p:nvSpPr>
          <p:spPr>
            <a:xfrm>
              <a:off x="6306928" y="1787497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100" b="1" dirty="0">
                  <a:solidFill>
                    <a:srgbClr val="FFFFFF"/>
                  </a:solidFill>
                  <a:latin typeface="Arial"/>
                  <a:cs typeface="Arial"/>
                </a:rPr>
                <a:t>CV*</a:t>
              </a:r>
              <a:endParaRPr lang="en-GB" sz="21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06928" y="2711694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50" dirty="0">
                  <a:solidFill>
                    <a:srgbClr val="FFFFFF"/>
                  </a:solidFill>
                  <a:latin typeface="Arial"/>
                  <a:cs typeface="Arial"/>
                </a:rPr>
                <a:t>Candidate Profile</a:t>
              </a:r>
              <a:endParaRPr lang="en-GB" sz="135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8" name="Straight Connector 17"/>
            <p:cNvCxnSpPr>
              <a:stCxn id="16" idx="2"/>
              <a:endCxn id="17" idx="0"/>
            </p:cNvCxnSpPr>
            <p:nvPr/>
          </p:nvCxnSpPr>
          <p:spPr>
            <a:xfrm>
              <a:off x="6940477" y="2381857"/>
              <a:ext cx="0" cy="3298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235773" y="3635890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Qualifications</a:t>
              </a:r>
            </a:p>
          </p:txBody>
        </p:sp>
        <p:cxnSp>
          <p:nvCxnSpPr>
            <p:cNvPr id="20" name="Straight Connector 19"/>
            <p:cNvCxnSpPr>
              <a:endCxn id="19" idx="0"/>
            </p:cNvCxnSpPr>
            <p:nvPr/>
          </p:nvCxnSpPr>
          <p:spPr>
            <a:xfrm flipH="1">
              <a:off x="5869322" y="3306053"/>
              <a:ext cx="1067888" cy="3298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322564" y="3635890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Employment Period</a:t>
              </a:r>
            </a:p>
          </p:txBody>
        </p:sp>
        <p:cxnSp>
          <p:nvCxnSpPr>
            <p:cNvPr id="22" name="Straight Connector 21"/>
            <p:cNvCxnSpPr>
              <a:stCxn id="17" idx="2"/>
              <a:endCxn id="21" idx="0"/>
            </p:cNvCxnSpPr>
            <p:nvPr/>
          </p:nvCxnSpPr>
          <p:spPr>
            <a:xfrm>
              <a:off x="6940477" y="3306053"/>
              <a:ext cx="1015636" cy="3298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2F8C2C-5B67-EB46-82B4-E45CD116AAB4}"/>
                </a:ext>
              </a:extLst>
            </p:cNvPr>
            <p:cNvSpPr/>
            <p:nvPr/>
          </p:nvSpPr>
          <p:spPr>
            <a:xfrm>
              <a:off x="5235773" y="4631062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Person Competency</a:t>
              </a:r>
            </a:p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- Dimension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D89CFB-6D77-A74A-8F71-A8D21AAD5BB6}"/>
                </a:ext>
              </a:extLst>
            </p:cNvPr>
            <p:cNvSpPr/>
            <p:nvPr/>
          </p:nvSpPr>
          <p:spPr>
            <a:xfrm>
              <a:off x="5418653" y="5169904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Occupation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9163DB-863E-5844-9072-81C5AB71BDD6}"/>
                </a:ext>
              </a:extLst>
            </p:cNvPr>
            <p:cNvSpPr/>
            <p:nvPr/>
          </p:nvSpPr>
          <p:spPr>
            <a:xfrm>
              <a:off x="5501927" y="5222154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Skill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9D40BF-C2FE-AC4D-A211-EA711812EFAF}"/>
                </a:ext>
              </a:extLst>
            </p:cNvPr>
            <p:cNvSpPr txBox="1"/>
            <p:nvPr/>
          </p:nvSpPr>
          <p:spPr>
            <a:xfrm>
              <a:off x="5364109" y="5653167"/>
              <a:ext cx="1152161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BE" sz="1400" dirty="0">
                  <a:solidFill>
                    <a:srgbClr val="2763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CV-MD-3.1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86CB00-ACDE-FF40-B04B-235100914784}"/>
                </a:ext>
              </a:extLst>
            </p:cNvPr>
            <p:cNvSpPr/>
            <p:nvPr/>
          </p:nvSpPr>
          <p:spPr>
            <a:xfrm>
              <a:off x="7322564" y="4627794"/>
              <a:ext cx="1267097" cy="5943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Person Competency</a:t>
              </a:r>
            </a:p>
            <a:p>
              <a:pPr algn="ctr"/>
              <a:r>
                <a:rPr lang="en-IE" sz="1050" dirty="0">
                  <a:solidFill>
                    <a:srgbClr val="FFFFFF"/>
                  </a:solidFill>
                  <a:latin typeface="Arial"/>
                  <a:cs typeface="Arial"/>
                </a:rPr>
                <a:t>- Dimension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03B319-6919-E141-9B6B-EDAC54BDB8A8}"/>
                </a:ext>
              </a:extLst>
            </p:cNvPr>
            <p:cNvSpPr/>
            <p:nvPr/>
          </p:nvSpPr>
          <p:spPr>
            <a:xfrm>
              <a:off x="7505444" y="5166636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Occupation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CE526E-7912-774A-9F84-CF51E0551D01}"/>
                </a:ext>
              </a:extLst>
            </p:cNvPr>
            <p:cNvSpPr/>
            <p:nvPr/>
          </p:nvSpPr>
          <p:spPr>
            <a:xfrm>
              <a:off x="7588718" y="5218886"/>
              <a:ext cx="901338" cy="40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ESCO</a:t>
              </a:r>
            </a:p>
            <a:p>
              <a:pPr algn="ctr"/>
              <a:r>
                <a:rPr lang="en-IE" sz="1050" dirty="0">
                  <a:solidFill>
                    <a:srgbClr val="27639E"/>
                  </a:solidFill>
                  <a:latin typeface="Arial"/>
                  <a:cs typeface="Arial"/>
                </a:rPr>
                <a:t>Skill</a:t>
              </a:r>
              <a:endParaRPr lang="en-GB" sz="1050" dirty="0">
                <a:solidFill>
                  <a:srgbClr val="27639E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A65EB5-B06B-844B-9524-98CCCE196A27}"/>
                </a:ext>
              </a:extLst>
            </p:cNvPr>
            <p:cNvSpPr txBox="1"/>
            <p:nvPr/>
          </p:nvSpPr>
          <p:spPr>
            <a:xfrm>
              <a:off x="7450900" y="5649899"/>
              <a:ext cx="1152161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BE" sz="1400" dirty="0">
                  <a:solidFill>
                    <a:srgbClr val="2763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CV-MD-3.2/3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A9EAE5-AD27-9E49-86F4-3EE9FDEC2F03}"/>
                </a:ext>
              </a:extLst>
            </p:cNvPr>
            <p:cNvCxnSpPr>
              <a:cxnSpLocks/>
              <a:stCxn id="19" idx="2"/>
              <a:endCxn id="28" idx="0"/>
            </p:cNvCxnSpPr>
            <p:nvPr/>
          </p:nvCxnSpPr>
          <p:spPr>
            <a:xfrm>
              <a:off x="5869322" y="4230250"/>
              <a:ext cx="0" cy="40081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C16DBB-085E-BE4A-8DF0-6E13C645F12F}"/>
                </a:ext>
              </a:extLst>
            </p:cNvPr>
            <p:cNvCxnSpPr>
              <a:cxnSpLocks/>
              <a:stCxn id="21" idx="2"/>
              <a:endCxn id="34" idx="0"/>
            </p:cNvCxnSpPr>
            <p:nvPr/>
          </p:nvCxnSpPr>
          <p:spPr>
            <a:xfrm>
              <a:off x="7956113" y="4230250"/>
              <a:ext cx="0" cy="39754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9192430" y="5073979"/>
            <a:ext cx="737218" cy="3787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800" dirty="0">
                <a:solidFill>
                  <a:srgbClr val="27639E"/>
                </a:solidFill>
                <a:latin typeface="Arial"/>
                <a:cs typeface="Arial"/>
              </a:rPr>
              <a:t>+ period</a:t>
            </a:r>
            <a:endParaRPr lang="en-GB" sz="80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D9E110-EE49-F740-BEBC-3203E78A109E}"/>
              </a:ext>
            </a:extLst>
          </p:cNvPr>
          <p:cNvSpPr txBox="1"/>
          <p:nvPr/>
        </p:nvSpPr>
        <p:spPr>
          <a:xfrm>
            <a:off x="6528060" y="6295656"/>
            <a:ext cx="40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simplified hierarchy path is shown</a:t>
            </a:r>
            <a:endParaRPr lang="en-BE" sz="1200" dirty="0">
              <a:solidFill>
                <a:srgbClr val="2763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1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EURES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EF47D-10B2-44F2-B98F-0E6C84753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809"/>
            <a:ext cx="10834397" cy="3813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Myriad Pro"/>
              </a:rPr>
              <a:t>Largest pan-European network supporting cross-border mobility in real-time</a:t>
            </a:r>
          </a:p>
          <a:p>
            <a:pPr lvl="1"/>
            <a:r>
              <a:rPr lang="en-US" sz="2800" dirty="0">
                <a:latin typeface="Myriad Pro"/>
              </a:rPr>
              <a:t>1 million CVs</a:t>
            </a:r>
          </a:p>
          <a:p>
            <a:pPr lvl="1"/>
            <a:r>
              <a:rPr lang="en-US" sz="2800" dirty="0">
                <a:latin typeface="Myriad Pro"/>
              </a:rPr>
              <a:t>3.9 million JVs</a:t>
            </a:r>
          </a:p>
          <a:p>
            <a:pPr lvl="1"/>
            <a:r>
              <a:rPr lang="en-US" sz="2800" dirty="0">
                <a:latin typeface="Myriad Pro"/>
              </a:rPr>
              <a:t>5 thousand employers</a:t>
            </a:r>
          </a:p>
          <a:p>
            <a:r>
              <a:rPr lang="en-US" sz="3200" dirty="0">
                <a:latin typeface="Myriad Pro"/>
              </a:rPr>
              <a:t>Large network of EURES advisors in 31 country</a:t>
            </a:r>
          </a:p>
          <a:p>
            <a:r>
              <a:rPr lang="en-US" sz="3200" dirty="0">
                <a:latin typeface="Myriad Pro"/>
              </a:rPr>
              <a:t>Legal provisions (EURES Regulation 2016/589) </a:t>
            </a:r>
          </a:p>
          <a:p>
            <a:pPr lvl="1"/>
            <a:endParaRPr lang="en-US" dirty="0">
              <a:latin typeface="Myriad Pro"/>
            </a:endParaRPr>
          </a:p>
          <a:p>
            <a:pPr lvl="1"/>
            <a:endParaRPr lang="en-GB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2265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C60A7-0736-D24F-9D2C-A17E0CE7B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>
                <a:solidFill>
                  <a:srgbClr val="27639E"/>
                </a:solidFill>
                <a:latin typeface="Arial"/>
                <a:cs typeface="Arial"/>
              </a:rPr>
              <a:pPr/>
              <a:t>20</a:t>
            </a:fld>
            <a:endParaRPr lang="en-GB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8F38A0-C8A7-3840-975F-49EAD5A64304}"/>
              </a:ext>
            </a:extLst>
          </p:cNvPr>
          <p:cNvSpPr txBox="1">
            <a:spLocks/>
          </p:cNvSpPr>
          <p:nvPr/>
        </p:nvSpPr>
        <p:spPr bwMode="gray">
          <a:xfrm>
            <a:off x="2545924" y="443153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Competency JV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B3BD2-5351-9A4D-AD12-B95D8ECFF99B}"/>
              </a:ext>
            </a:extLst>
          </p:cNvPr>
          <p:cNvSpPr txBox="1"/>
          <p:nvPr/>
        </p:nvSpPr>
        <p:spPr>
          <a:xfrm>
            <a:off x="5375900" y="1772770"/>
            <a:ext cx="1656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7BEB6-C28A-3945-8B58-748B49B64E31}"/>
              </a:ext>
            </a:extLst>
          </p:cNvPr>
          <p:cNvSpPr txBox="1"/>
          <p:nvPr/>
        </p:nvSpPr>
        <p:spPr>
          <a:xfrm>
            <a:off x="4223740" y="2636890"/>
            <a:ext cx="1656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 Skill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BEC29-7424-1E46-B1B2-E50555E93CAA}"/>
              </a:ext>
            </a:extLst>
          </p:cNvPr>
          <p:cNvSpPr txBox="1"/>
          <p:nvPr/>
        </p:nvSpPr>
        <p:spPr>
          <a:xfrm>
            <a:off x="6528060" y="2636890"/>
            <a:ext cx="173758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Skill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A11F3-F5FF-594C-BA72-2F9C236C44BD}"/>
              </a:ext>
            </a:extLst>
          </p:cNvPr>
          <p:cNvSpPr/>
          <p:nvPr/>
        </p:nvSpPr>
        <p:spPr>
          <a:xfrm>
            <a:off x="4223741" y="3174491"/>
            <a:ext cx="717691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Other Skill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87ED3-7FE9-CC47-B596-6D01193B84F3}"/>
              </a:ext>
            </a:extLst>
          </p:cNvPr>
          <p:cNvSpPr/>
          <p:nvPr/>
        </p:nvSpPr>
        <p:spPr>
          <a:xfrm>
            <a:off x="5159872" y="3174491"/>
            <a:ext cx="717691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Lang.</a:t>
            </a:r>
          </a:p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17F81-6EF0-6C44-B188-F536E4AEE102}"/>
              </a:ext>
            </a:extLst>
          </p:cNvPr>
          <p:cNvSpPr/>
          <p:nvPr/>
        </p:nvSpPr>
        <p:spPr>
          <a:xfrm>
            <a:off x="6532880" y="3174491"/>
            <a:ext cx="1732764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100" dirty="0">
                <a:solidFill>
                  <a:srgbClr val="FFFFFF"/>
                </a:solidFill>
                <a:latin typeface="Arial"/>
                <a:cs typeface="Arial"/>
              </a:rPr>
              <a:t>ISO Code + Score (CEFR)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356E0-C085-444F-9651-917976D70D87}"/>
              </a:ext>
            </a:extLst>
          </p:cNvPr>
          <p:cNvSpPr txBox="1"/>
          <p:nvPr/>
        </p:nvSpPr>
        <p:spPr>
          <a:xfrm>
            <a:off x="7183819" y="383799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7D0ECC-2F29-B943-B08B-7170EAB738E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5051855" y="2142102"/>
            <a:ext cx="1152160" cy="4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77F049-5F17-8C44-A9A1-B5FD13BC66F9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204016" y="2142102"/>
            <a:ext cx="1192837" cy="4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CF38BF-9F2C-6345-885B-662A81FCC091}"/>
              </a:ext>
            </a:extLst>
          </p:cNvPr>
          <p:cNvSpPr txBox="1"/>
          <p:nvPr/>
        </p:nvSpPr>
        <p:spPr>
          <a:xfrm>
            <a:off x="4356024" y="383799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9955A-D15A-6744-83EC-F2E646AAB40A}"/>
              </a:ext>
            </a:extLst>
          </p:cNvPr>
          <p:cNvSpPr txBox="1"/>
          <p:nvPr/>
        </p:nvSpPr>
        <p:spPr>
          <a:xfrm>
            <a:off x="5283716" y="383799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27A12-DA59-8147-851C-0469978D07D9}"/>
              </a:ext>
            </a:extLst>
          </p:cNvPr>
          <p:cNvSpPr txBox="1"/>
          <p:nvPr/>
        </p:nvSpPr>
        <p:spPr>
          <a:xfrm rot="16200000">
            <a:off x="3129091" y="282155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Non-qualified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41971E-81E9-E942-9193-DFFF65BF5657}"/>
              </a:ext>
            </a:extLst>
          </p:cNvPr>
          <p:cNvSpPr txBox="1"/>
          <p:nvPr/>
        </p:nvSpPr>
        <p:spPr>
          <a:xfrm rot="16200000">
            <a:off x="8018259" y="296314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73BBD0-31AA-B64D-9043-3EF4CD51515D}"/>
              </a:ext>
            </a:extLst>
          </p:cNvPr>
          <p:cNvSpPr/>
          <p:nvPr/>
        </p:nvSpPr>
        <p:spPr>
          <a:xfrm>
            <a:off x="5051856" y="3068951"/>
            <a:ext cx="3312491" cy="685233"/>
          </a:xfrm>
          <a:custGeom>
            <a:avLst/>
            <a:gdLst>
              <a:gd name="connsiteX0" fmla="*/ 0 w 3312491"/>
              <a:gd name="connsiteY0" fmla="*/ 0 h 685233"/>
              <a:gd name="connsiteX1" fmla="*/ 629373 w 3312491"/>
              <a:gd name="connsiteY1" fmla="*/ 0 h 685233"/>
              <a:gd name="connsiteX2" fmla="*/ 1192497 w 3312491"/>
              <a:gd name="connsiteY2" fmla="*/ 0 h 685233"/>
              <a:gd name="connsiteX3" fmla="*/ 1921245 w 3312491"/>
              <a:gd name="connsiteY3" fmla="*/ 0 h 685233"/>
              <a:gd name="connsiteX4" fmla="*/ 2550618 w 3312491"/>
              <a:gd name="connsiteY4" fmla="*/ 0 h 685233"/>
              <a:gd name="connsiteX5" fmla="*/ 3312491 w 3312491"/>
              <a:gd name="connsiteY5" fmla="*/ 0 h 685233"/>
              <a:gd name="connsiteX6" fmla="*/ 3312491 w 3312491"/>
              <a:gd name="connsiteY6" fmla="*/ 685233 h 685233"/>
              <a:gd name="connsiteX7" fmla="*/ 2649993 w 3312491"/>
              <a:gd name="connsiteY7" fmla="*/ 685233 h 685233"/>
              <a:gd name="connsiteX8" fmla="*/ 1921245 w 3312491"/>
              <a:gd name="connsiteY8" fmla="*/ 685233 h 685233"/>
              <a:gd name="connsiteX9" fmla="*/ 1358121 w 3312491"/>
              <a:gd name="connsiteY9" fmla="*/ 685233 h 685233"/>
              <a:gd name="connsiteX10" fmla="*/ 695623 w 3312491"/>
              <a:gd name="connsiteY10" fmla="*/ 685233 h 685233"/>
              <a:gd name="connsiteX11" fmla="*/ 0 w 3312491"/>
              <a:gd name="connsiteY11" fmla="*/ 685233 h 685233"/>
              <a:gd name="connsiteX12" fmla="*/ 0 w 3312491"/>
              <a:gd name="connsiteY12" fmla="*/ 0 h 6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2491" h="685233" extrusionOk="0">
                <a:moveTo>
                  <a:pt x="0" y="0"/>
                </a:moveTo>
                <a:cubicBezTo>
                  <a:pt x="198876" y="-20"/>
                  <a:pt x="345333" y="-175"/>
                  <a:pt x="629373" y="0"/>
                </a:cubicBezTo>
                <a:cubicBezTo>
                  <a:pt x="913413" y="175"/>
                  <a:pt x="1071341" y="-20822"/>
                  <a:pt x="1192497" y="0"/>
                </a:cubicBezTo>
                <a:cubicBezTo>
                  <a:pt x="1313653" y="20822"/>
                  <a:pt x="1675846" y="-21449"/>
                  <a:pt x="1921245" y="0"/>
                </a:cubicBezTo>
                <a:cubicBezTo>
                  <a:pt x="2166644" y="21449"/>
                  <a:pt x="2374454" y="21941"/>
                  <a:pt x="2550618" y="0"/>
                </a:cubicBezTo>
                <a:cubicBezTo>
                  <a:pt x="2726782" y="-21941"/>
                  <a:pt x="3090037" y="3669"/>
                  <a:pt x="3312491" y="0"/>
                </a:cubicBezTo>
                <a:cubicBezTo>
                  <a:pt x="3312508" y="257790"/>
                  <a:pt x="3296765" y="401132"/>
                  <a:pt x="3312491" y="685233"/>
                </a:cubicBezTo>
                <a:cubicBezTo>
                  <a:pt x="2987007" y="707982"/>
                  <a:pt x="2869336" y="656310"/>
                  <a:pt x="2649993" y="685233"/>
                </a:cubicBezTo>
                <a:cubicBezTo>
                  <a:pt x="2430650" y="714156"/>
                  <a:pt x="2092037" y="695756"/>
                  <a:pt x="1921245" y="685233"/>
                </a:cubicBezTo>
                <a:cubicBezTo>
                  <a:pt x="1750453" y="674710"/>
                  <a:pt x="1484162" y="698064"/>
                  <a:pt x="1358121" y="685233"/>
                </a:cubicBezTo>
                <a:cubicBezTo>
                  <a:pt x="1232080" y="672402"/>
                  <a:pt x="973488" y="714087"/>
                  <a:pt x="695623" y="685233"/>
                </a:cubicBezTo>
                <a:cubicBezTo>
                  <a:pt x="417758" y="656379"/>
                  <a:pt x="332875" y="682980"/>
                  <a:pt x="0" y="685233"/>
                </a:cubicBezTo>
                <a:cubicBezTo>
                  <a:pt x="-32584" y="409211"/>
                  <a:pt x="-14359" y="286464"/>
                  <a:pt x="0" y="0"/>
                </a:cubicBezTo>
                <a:close/>
              </a:path>
            </a:pathLst>
          </a:custGeom>
          <a:noFill/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769612-BB4A-6541-8EB1-154AD0E6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570" y="4326557"/>
            <a:ext cx="6642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C60A7-0736-D24F-9D2C-A17E0CE7B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0C123-741C-4F1B-9349-9413C79C3539}" type="slidenum">
              <a:rPr lang="en-GB">
                <a:solidFill>
                  <a:srgbClr val="27639E"/>
                </a:solidFill>
                <a:latin typeface="Arial"/>
                <a:cs typeface="Arial"/>
              </a:rPr>
              <a:pPr/>
              <a:t>21</a:t>
            </a:fld>
            <a:endParaRPr lang="en-GB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8F38A0-C8A7-3840-975F-49EAD5A64304}"/>
              </a:ext>
            </a:extLst>
          </p:cNvPr>
          <p:cNvSpPr txBox="1">
            <a:spLocks/>
          </p:cNvSpPr>
          <p:nvPr/>
        </p:nvSpPr>
        <p:spPr bwMode="gray">
          <a:xfrm>
            <a:off x="2545924" y="443153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Competency CV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B3BD2-5351-9A4D-AD12-B95D8ECFF99B}"/>
              </a:ext>
            </a:extLst>
          </p:cNvPr>
          <p:cNvSpPr txBox="1"/>
          <p:nvPr/>
        </p:nvSpPr>
        <p:spPr>
          <a:xfrm>
            <a:off x="5375900" y="1772770"/>
            <a:ext cx="1656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7BEB6-C28A-3945-8B58-748B49B64E31}"/>
              </a:ext>
            </a:extLst>
          </p:cNvPr>
          <p:cNvSpPr txBox="1"/>
          <p:nvPr/>
        </p:nvSpPr>
        <p:spPr>
          <a:xfrm>
            <a:off x="4223740" y="2636890"/>
            <a:ext cx="1656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 Skill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BEC29-7424-1E46-B1B2-E50555E93CAA}"/>
              </a:ext>
            </a:extLst>
          </p:cNvPr>
          <p:cNvSpPr txBox="1"/>
          <p:nvPr/>
        </p:nvSpPr>
        <p:spPr>
          <a:xfrm>
            <a:off x="6528060" y="2636890"/>
            <a:ext cx="173758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en-B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Skill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A11F3-F5FF-594C-BA72-2F9C236C44BD}"/>
              </a:ext>
            </a:extLst>
          </p:cNvPr>
          <p:cNvSpPr/>
          <p:nvPr/>
        </p:nvSpPr>
        <p:spPr>
          <a:xfrm>
            <a:off x="4223741" y="3174491"/>
            <a:ext cx="717691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Other Skill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87ED3-7FE9-CC47-B596-6D01193B84F3}"/>
              </a:ext>
            </a:extLst>
          </p:cNvPr>
          <p:cNvSpPr/>
          <p:nvPr/>
        </p:nvSpPr>
        <p:spPr>
          <a:xfrm>
            <a:off x="5159872" y="3174491"/>
            <a:ext cx="717691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Lang.</a:t>
            </a:r>
          </a:p>
          <a:p>
            <a:pPr algn="ctr"/>
            <a:r>
              <a:rPr lang="en-BE" sz="1200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17F81-6EF0-6C44-B188-F536E4AEE102}"/>
              </a:ext>
            </a:extLst>
          </p:cNvPr>
          <p:cNvSpPr/>
          <p:nvPr/>
        </p:nvSpPr>
        <p:spPr>
          <a:xfrm>
            <a:off x="6532880" y="3174491"/>
            <a:ext cx="1732764" cy="504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100" dirty="0">
                <a:solidFill>
                  <a:srgbClr val="FFFFFF"/>
                </a:solidFill>
                <a:latin typeface="Arial"/>
                <a:cs typeface="Arial"/>
              </a:rPr>
              <a:t>ISO Code + Score (CEFR)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356E0-C085-444F-9651-917976D70D87}"/>
              </a:ext>
            </a:extLst>
          </p:cNvPr>
          <p:cNvSpPr txBox="1"/>
          <p:nvPr/>
        </p:nvSpPr>
        <p:spPr>
          <a:xfrm>
            <a:off x="7183819" y="383799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7D0ECC-2F29-B943-B08B-7170EAB738E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5051855" y="2142102"/>
            <a:ext cx="1152160" cy="4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77F049-5F17-8C44-A9A1-B5FD13BC66F9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204016" y="2142102"/>
            <a:ext cx="1192837" cy="4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CF38BF-9F2C-6345-885B-662A81FCC091}"/>
              </a:ext>
            </a:extLst>
          </p:cNvPr>
          <p:cNvSpPr txBox="1"/>
          <p:nvPr/>
        </p:nvSpPr>
        <p:spPr>
          <a:xfrm>
            <a:off x="4356023" y="383799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9955A-D15A-6744-83EC-F2E646AAB40A}"/>
              </a:ext>
            </a:extLst>
          </p:cNvPr>
          <p:cNvSpPr txBox="1"/>
          <p:nvPr/>
        </p:nvSpPr>
        <p:spPr>
          <a:xfrm>
            <a:off x="5283716" y="383799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27A12-DA59-8147-851C-0469978D07D9}"/>
              </a:ext>
            </a:extLst>
          </p:cNvPr>
          <p:cNvSpPr txBox="1"/>
          <p:nvPr/>
        </p:nvSpPr>
        <p:spPr>
          <a:xfrm rot="16200000">
            <a:off x="3129091" y="282155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Non-qualified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41971E-81E9-E942-9193-DFFF65BF5657}"/>
              </a:ext>
            </a:extLst>
          </p:cNvPr>
          <p:cNvSpPr txBox="1"/>
          <p:nvPr/>
        </p:nvSpPr>
        <p:spPr>
          <a:xfrm rot="16200000">
            <a:off x="8018259" y="296314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73BBD0-31AA-B64D-9043-3EF4CD51515D}"/>
              </a:ext>
            </a:extLst>
          </p:cNvPr>
          <p:cNvSpPr/>
          <p:nvPr/>
        </p:nvSpPr>
        <p:spPr>
          <a:xfrm>
            <a:off x="5051856" y="3068951"/>
            <a:ext cx="3312491" cy="685233"/>
          </a:xfrm>
          <a:custGeom>
            <a:avLst/>
            <a:gdLst>
              <a:gd name="connsiteX0" fmla="*/ 0 w 3312491"/>
              <a:gd name="connsiteY0" fmla="*/ 0 h 685233"/>
              <a:gd name="connsiteX1" fmla="*/ 629373 w 3312491"/>
              <a:gd name="connsiteY1" fmla="*/ 0 h 685233"/>
              <a:gd name="connsiteX2" fmla="*/ 1192497 w 3312491"/>
              <a:gd name="connsiteY2" fmla="*/ 0 h 685233"/>
              <a:gd name="connsiteX3" fmla="*/ 1921245 w 3312491"/>
              <a:gd name="connsiteY3" fmla="*/ 0 h 685233"/>
              <a:gd name="connsiteX4" fmla="*/ 2550618 w 3312491"/>
              <a:gd name="connsiteY4" fmla="*/ 0 h 685233"/>
              <a:gd name="connsiteX5" fmla="*/ 3312491 w 3312491"/>
              <a:gd name="connsiteY5" fmla="*/ 0 h 685233"/>
              <a:gd name="connsiteX6" fmla="*/ 3312491 w 3312491"/>
              <a:gd name="connsiteY6" fmla="*/ 685233 h 685233"/>
              <a:gd name="connsiteX7" fmla="*/ 2649993 w 3312491"/>
              <a:gd name="connsiteY7" fmla="*/ 685233 h 685233"/>
              <a:gd name="connsiteX8" fmla="*/ 1921245 w 3312491"/>
              <a:gd name="connsiteY8" fmla="*/ 685233 h 685233"/>
              <a:gd name="connsiteX9" fmla="*/ 1358121 w 3312491"/>
              <a:gd name="connsiteY9" fmla="*/ 685233 h 685233"/>
              <a:gd name="connsiteX10" fmla="*/ 695623 w 3312491"/>
              <a:gd name="connsiteY10" fmla="*/ 685233 h 685233"/>
              <a:gd name="connsiteX11" fmla="*/ 0 w 3312491"/>
              <a:gd name="connsiteY11" fmla="*/ 685233 h 685233"/>
              <a:gd name="connsiteX12" fmla="*/ 0 w 3312491"/>
              <a:gd name="connsiteY12" fmla="*/ 0 h 6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2491" h="685233" extrusionOk="0">
                <a:moveTo>
                  <a:pt x="0" y="0"/>
                </a:moveTo>
                <a:cubicBezTo>
                  <a:pt x="198876" y="-20"/>
                  <a:pt x="345333" y="-175"/>
                  <a:pt x="629373" y="0"/>
                </a:cubicBezTo>
                <a:cubicBezTo>
                  <a:pt x="913413" y="175"/>
                  <a:pt x="1071341" y="-20822"/>
                  <a:pt x="1192497" y="0"/>
                </a:cubicBezTo>
                <a:cubicBezTo>
                  <a:pt x="1313653" y="20822"/>
                  <a:pt x="1675846" y="-21449"/>
                  <a:pt x="1921245" y="0"/>
                </a:cubicBezTo>
                <a:cubicBezTo>
                  <a:pt x="2166644" y="21449"/>
                  <a:pt x="2374454" y="21941"/>
                  <a:pt x="2550618" y="0"/>
                </a:cubicBezTo>
                <a:cubicBezTo>
                  <a:pt x="2726782" y="-21941"/>
                  <a:pt x="3090037" y="3669"/>
                  <a:pt x="3312491" y="0"/>
                </a:cubicBezTo>
                <a:cubicBezTo>
                  <a:pt x="3312508" y="257790"/>
                  <a:pt x="3296765" y="401132"/>
                  <a:pt x="3312491" y="685233"/>
                </a:cubicBezTo>
                <a:cubicBezTo>
                  <a:pt x="2987007" y="707982"/>
                  <a:pt x="2869336" y="656310"/>
                  <a:pt x="2649993" y="685233"/>
                </a:cubicBezTo>
                <a:cubicBezTo>
                  <a:pt x="2430650" y="714156"/>
                  <a:pt x="2092037" y="695756"/>
                  <a:pt x="1921245" y="685233"/>
                </a:cubicBezTo>
                <a:cubicBezTo>
                  <a:pt x="1750453" y="674710"/>
                  <a:pt x="1484162" y="698064"/>
                  <a:pt x="1358121" y="685233"/>
                </a:cubicBezTo>
                <a:cubicBezTo>
                  <a:pt x="1232080" y="672402"/>
                  <a:pt x="973488" y="714087"/>
                  <a:pt x="695623" y="685233"/>
                </a:cubicBezTo>
                <a:cubicBezTo>
                  <a:pt x="417758" y="656379"/>
                  <a:pt x="332875" y="682980"/>
                  <a:pt x="0" y="685233"/>
                </a:cubicBezTo>
                <a:cubicBezTo>
                  <a:pt x="-32584" y="409211"/>
                  <a:pt x="-14359" y="286464"/>
                  <a:pt x="0" y="0"/>
                </a:cubicBezTo>
                <a:close/>
              </a:path>
            </a:pathLst>
          </a:custGeom>
          <a:noFill/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03BE69E-B845-954B-9A5B-7F82C57A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60" y="4326557"/>
            <a:ext cx="6921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0B1A-558B-C19F-A4FE-DC96F3A9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EA6F-BC87-893D-0962-5E4F4512A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Consult EFSS v 1.4 for serialization of JV and JSP: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 Mandatory elements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 Examples URI encoding</a:t>
            </a:r>
          </a:p>
          <a:p>
            <a:pPr lvl="1"/>
            <a:endParaRPr lang="en-US" sz="30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Use ‘Use of Multiple ESCO Occupations v10’ for: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 guidance on when /how to reduce number 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 of data elements when applicable</a:t>
            </a:r>
            <a:br>
              <a:rPr lang="en-US" sz="3000" dirty="0">
                <a:solidFill>
                  <a:schemeClr val="tx2"/>
                </a:solidFill>
              </a:rPr>
            </a:br>
            <a:endParaRPr lang="en-US" sz="30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Use EURES JIRA (INTEROP) in case of questions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 and seeking support</a:t>
            </a:r>
          </a:p>
        </p:txBody>
      </p:sp>
    </p:spTree>
    <p:extLst>
      <p:ext uri="{BB962C8B-B14F-4D97-AF65-F5344CB8AC3E}">
        <p14:creationId xmlns:p14="http://schemas.microsoft.com/office/powerpoint/2010/main" val="3838780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CD361-9FB3-54BF-7C83-D06805918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err="1"/>
              <a:t>ec.</a:t>
            </a:r>
            <a:r>
              <a:rPr lang="en-GB"/>
              <a:t> europa.eu/</a:t>
            </a:r>
            <a:r>
              <a:rPr lang="en-GB" err="1"/>
              <a:t>eures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24E4BB-ABF5-276E-8FA2-C09B27BD3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8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-45941"/>
            <a:ext cx="10515600" cy="1325563"/>
          </a:xfrm>
        </p:spPr>
        <p:txBody>
          <a:bodyPr/>
          <a:lstStyle/>
          <a:p>
            <a:r>
              <a:rPr lang="en-GB" dirty="0"/>
              <a:t>EURES Functionality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095B4-2C43-EAE5-A0AC-4A90655BCA92}"/>
              </a:ext>
            </a:extLst>
          </p:cNvPr>
          <p:cNvSpPr/>
          <p:nvPr/>
        </p:nvSpPr>
        <p:spPr>
          <a:xfrm>
            <a:off x="1892839" y="1194465"/>
            <a:ext cx="2292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 CVs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CB31D-F828-F635-51AB-8B836F1B147E}"/>
              </a:ext>
            </a:extLst>
          </p:cNvPr>
          <p:cNvSpPr/>
          <p:nvPr/>
        </p:nvSpPr>
        <p:spPr>
          <a:xfrm>
            <a:off x="1892839" y="2095218"/>
            <a:ext cx="2292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 JVs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7DFF57-27F5-338E-4C2D-DC8F5008EF03}"/>
              </a:ext>
            </a:extLst>
          </p:cNvPr>
          <p:cNvSpPr/>
          <p:nvPr/>
        </p:nvSpPr>
        <p:spPr>
          <a:xfrm>
            <a:off x="4786164" y="1801791"/>
            <a:ext cx="1460311" cy="61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24228-ABE7-9FE6-EAE9-1EA0074314C8}"/>
              </a:ext>
            </a:extLst>
          </p:cNvPr>
          <p:cNvSpPr/>
          <p:nvPr/>
        </p:nvSpPr>
        <p:spPr>
          <a:xfrm>
            <a:off x="6644532" y="1107675"/>
            <a:ext cx="2440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Searching and </a:t>
            </a:r>
          </a:p>
          <a:p>
            <a:pPr algn="ctr"/>
            <a:r>
              <a:rPr lang="en-US" dirty="0"/>
              <a:t>Matching Services</a:t>
            </a:r>
          </a:p>
          <a:p>
            <a:pPr algn="ctr"/>
            <a:r>
              <a:rPr lang="en-US" dirty="0"/>
              <a:t>for citizens and</a:t>
            </a:r>
          </a:p>
          <a:p>
            <a:pPr algn="ctr"/>
            <a:r>
              <a:rPr lang="en-US" dirty="0"/>
              <a:t>EURES Network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951DC-4583-03CC-9B61-EDF6CAA6A525}"/>
              </a:ext>
            </a:extLst>
          </p:cNvPr>
          <p:cNvSpPr/>
          <p:nvPr/>
        </p:nvSpPr>
        <p:spPr>
          <a:xfrm>
            <a:off x="1892839" y="3579264"/>
            <a:ext cx="2292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 LMI/LWC</a:t>
            </a:r>
          </a:p>
          <a:p>
            <a:pPr algn="ctr"/>
            <a:r>
              <a:rPr lang="en-US" dirty="0"/>
              <a:t>Information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F5DF76-90C2-5BD9-2EF6-86C83EA796F0}"/>
              </a:ext>
            </a:extLst>
          </p:cNvPr>
          <p:cNvSpPr/>
          <p:nvPr/>
        </p:nvSpPr>
        <p:spPr>
          <a:xfrm>
            <a:off x="4684942" y="5518887"/>
            <a:ext cx="1460311" cy="61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FEA02-89EC-AEFD-3CE7-91ADB343F29A}"/>
              </a:ext>
            </a:extLst>
          </p:cNvPr>
          <p:cNvSpPr/>
          <p:nvPr/>
        </p:nvSpPr>
        <p:spPr>
          <a:xfrm>
            <a:off x="6644532" y="3009618"/>
            <a:ext cx="2440675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</a:t>
            </a:r>
          </a:p>
          <a:p>
            <a:pPr algn="ctr"/>
            <a:r>
              <a:rPr lang="en-US" dirty="0"/>
              <a:t>Information Services</a:t>
            </a:r>
          </a:p>
          <a:p>
            <a:pPr algn="ctr"/>
            <a:r>
              <a:rPr lang="en-US" dirty="0"/>
              <a:t>for citizens and</a:t>
            </a:r>
          </a:p>
          <a:p>
            <a:pPr algn="ctr"/>
            <a:r>
              <a:rPr lang="en-US" dirty="0"/>
              <a:t>EURES Network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0D595-3F23-56B7-EE43-4AA5350B3D76}"/>
              </a:ext>
            </a:extLst>
          </p:cNvPr>
          <p:cNvSpPr/>
          <p:nvPr/>
        </p:nvSpPr>
        <p:spPr>
          <a:xfrm>
            <a:off x="1892839" y="5368761"/>
            <a:ext cx="2292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Coordinate EURES</a:t>
            </a:r>
          </a:p>
          <a:p>
            <a:pPr algn="ctr"/>
            <a:r>
              <a:rPr lang="en-US" dirty="0"/>
              <a:t>Network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73792E-E80F-3D3B-3ABA-B825307735A6}"/>
              </a:ext>
            </a:extLst>
          </p:cNvPr>
          <p:cNvSpPr/>
          <p:nvPr/>
        </p:nvSpPr>
        <p:spPr>
          <a:xfrm>
            <a:off x="6644533" y="4911561"/>
            <a:ext cx="2440675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Maintain PMS, PC/APR</a:t>
            </a:r>
          </a:p>
          <a:p>
            <a:pPr algn="ctr"/>
            <a:br>
              <a:rPr lang="en-US" dirty="0"/>
            </a:br>
            <a:r>
              <a:rPr lang="en-US" dirty="0"/>
              <a:t>Provide</a:t>
            </a:r>
          </a:p>
          <a:p>
            <a:pPr algn="ctr"/>
            <a:r>
              <a:rPr lang="en-US" dirty="0"/>
              <a:t>follow-up </a:t>
            </a:r>
            <a:r>
              <a:rPr lang="en-US" b="1" u="sng" dirty="0"/>
              <a:t>reporting</a:t>
            </a:r>
          </a:p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98D924-8FBE-A837-A8AC-C115A83DD6B0}"/>
              </a:ext>
            </a:extLst>
          </p:cNvPr>
          <p:cNvSpPr/>
          <p:nvPr/>
        </p:nvSpPr>
        <p:spPr>
          <a:xfrm>
            <a:off x="4684942" y="3616944"/>
            <a:ext cx="1460311" cy="61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2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-45941"/>
            <a:ext cx="10515600" cy="1325563"/>
          </a:xfrm>
        </p:spPr>
        <p:txBody>
          <a:bodyPr/>
          <a:lstStyle/>
          <a:p>
            <a:r>
              <a:rPr lang="en-GB" dirty="0"/>
              <a:t>EURES and Big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EE0CE-2972-E809-89EE-BC4F173DC79B}"/>
              </a:ext>
            </a:extLst>
          </p:cNvPr>
          <p:cNvSpPr/>
          <p:nvPr/>
        </p:nvSpPr>
        <p:spPr>
          <a:xfrm>
            <a:off x="352563" y="2466833"/>
            <a:ext cx="5336275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Job-seeker  (1M)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6AE47-B78C-06E6-C596-0DB61F298A83}"/>
              </a:ext>
            </a:extLst>
          </p:cNvPr>
          <p:cNvSpPr/>
          <p:nvPr/>
        </p:nvSpPr>
        <p:spPr>
          <a:xfrm>
            <a:off x="352563" y="3306170"/>
            <a:ext cx="2561230" cy="154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Offer-side:</a:t>
            </a:r>
          </a:p>
          <a:p>
            <a:pPr marL="285750" indent="-285750">
              <a:buFontTx/>
              <a:buChar char="-"/>
            </a:pPr>
            <a:r>
              <a:rPr lang="en-US" dirty="0"/>
              <a:t>Education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Experience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Skills &amp; Qualifications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3F28B-FC4D-E567-F350-0C13B1074518}"/>
              </a:ext>
            </a:extLst>
          </p:cNvPr>
          <p:cNvSpPr/>
          <p:nvPr/>
        </p:nvSpPr>
        <p:spPr>
          <a:xfrm>
            <a:off x="3127611" y="3306170"/>
            <a:ext cx="2561230" cy="154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Demand-side: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Occupation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Working conditions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02D33-F49A-C30F-80D0-5A21A3296B17}"/>
              </a:ext>
            </a:extLst>
          </p:cNvPr>
          <p:cNvSpPr/>
          <p:nvPr/>
        </p:nvSpPr>
        <p:spPr>
          <a:xfrm>
            <a:off x="5902656" y="2466833"/>
            <a:ext cx="5336275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Job-vacancy  (4M)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A2E04-7498-D1F1-AA06-722EF5786530}"/>
              </a:ext>
            </a:extLst>
          </p:cNvPr>
          <p:cNvSpPr/>
          <p:nvPr/>
        </p:nvSpPr>
        <p:spPr>
          <a:xfrm>
            <a:off x="5902656" y="3306170"/>
            <a:ext cx="2561230" cy="154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Offer-side: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Occupation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Salary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Working conditions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83AECA-F643-09BC-EDD5-3641E5281148}"/>
              </a:ext>
            </a:extLst>
          </p:cNvPr>
          <p:cNvSpPr/>
          <p:nvPr/>
        </p:nvSpPr>
        <p:spPr>
          <a:xfrm>
            <a:off x="8677704" y="3306170"/>
            <a:ext cx="2561230" cy="154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Demand-side:</a:t>
            </a:r>
          </a:p>
          <a:p>
            <a:pPr marL="285750" indent="-285750">
              <a:buFontTx/>
              <a:buChar char="-"/>
            </a:pPr>
            <a:r>
              <a:rPr lang="en-US" dirty="0"/>
              <a:t>Education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Experience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Skills and Knowledge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BA854-046C-C36D-8B02-97AAD3F618C7}"/>
              </a:ext>
            </a:extLst>
          </p:cNvPr>
          <p:cNvSpPr/>
          <p:nvPr/>
        </p:nvSpPr>
        <p:spPr>
          <a:xfrm>
            <a:off x="4135271" y="1422923"/>
            <a:ext cx="3534770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EURES </a:t>
            </a:r>
            <a:r>
              <a:rPr lang="en-US" u="sng" dirty="0"/>
              <a:t>Real-Time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16526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B5761E2-32F6-1E4E-92D9-4F55290C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8070850" cy="609600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EURES matching dimensions</a:t>
            </a: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A30BEEB7-B9F0-CD42-A8F0-9C47DADB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846" y="1686292"/>
            <a:ext cx="62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8" descr="Image result for clip art company">
            <a:extLst>
              <a:ext uri="{FF2B5EF4-FFF2-40B4-BE49-F238E27FC236}">
                <a16:creationId xmlns:a16="http://schemas.microsoft.com/office/drawing/2014/main" id="{DA54B3B2-0DA0-3549-982C-17F258D5E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en-US" sz="1800">
              <a:solidFill>
                <a:srgbClr val="27639E"/>
              </a:solidFill>
            </a:endParaRPr>
          </a:p>
        </p:txBody>
      </p:sp>
      <p:pic>
        <p:nvPicPr>
          <p:cNvPr id="32773" name="Picture 9">
            <a:extLst>
              <a:ext uri="{FF2B5EF4-FFF2-40B4-BE49-F238E27FC236}">
                <a16:creationId xmlns:a16="http://schemas.microsoft.com/office/drawing/2014/main" id="{BD7D5F54-18B5-A442-8F62-61238864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745" y="4278680"/>
            <a:ext cx="784226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5">
            <a:extLst>
              <a:ext uri="{FF2B5EF4-FFF2-40B4-BE49-F238E27FC236}">
                <a16:creationId xmlns:a16="http://schemas.microsoft.com/office/drawing/2014/main" id="{564C059B-EF41-AD44-85B4-158095ACFC45}"/>
              </a:ext>
            </a:extLst>
          </p:cNvPr>
          <p:cNvGrpSpPr>
            <a:grpSpLocks/>
          </p:cNvGrpSpPr>
          <p:nvPr/>
        </p:nvGrpSpPr>
        <p:grpSpPr bwMode="auto">
          <a:xfrm>
            <a:off x="8446233" y="1348154"/>
            <a:ext cx="2109788" cy="4897438"/>
            <a:chOff x="2767013" y="1922463"/>
            <a:chExt cx="2109787" cy="48974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A2395-676A-BF44-9B07-FD26FFDD721D}"/>
                </a:ext>
              </a:extLst>
            </p:cNvPr>
            <p:cNvSpPr txBox="1"/>
            <p:nvPr/>
          </p:nvSpPr>
          <p:spPr>
            <a:xfrm>
              <a:off x="2895601" y="2436813"/>
              <a:ext cx="1904999" cy="307975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B0FE08-61A4-1545-8A7E-AAE8ACFBFFC4}"/>
                </a:ext>
              </a:extLst>
            </p:cNvPr>
            <p:cNvSpPr txBox="1"/>
            <p:nvPr/>
          </p:nvSpPr>
          <p:spPr>
            <a:xfrm>
              <a:off x="2895601" y="2830513"/>
              <a:ext cx="1904999" cy="5238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Work experience &amp; skills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CB85E2-98F8-7942-9CA1-A153E61E8BD1}"/>
                </a:ext>
              </a:extLst>
            </p:cNvPr>
            <p:cNvSpPr txBox="1"/>
            <p:nvPr/>
          </p:nvSpPr>
          <p:spPr>
            <a:xfrm>
              <a:off x="2895601" y="3395663"/>
              <a:ext cx="1909761" cy="30797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Languages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724235-2685-E245-A271-88545F0E8985}"/>
                </a:ext>
              </a:extLst>
            </p:cNvPr>
            <p:cNvSpPr txBox="1"/>
            <p:nvPr/>
          </p:nvSpPr>
          <p:spPr>
            <a:xfrm>
              <a:off x="3016251" y="4418012"/>
              <a:ext cx="1628774" cy="307975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Job location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8605AF-B6F8-844D-A057-986E43B685DC}"/>
                </a:ext>
              </a:extLst>
            </p:cNvPr>
            <p:cNvSpPr txBox="1"/>
            <p:nvPr/>
          </p:nvSpPr>
          <p:spPr>
            <a:xfrm>
              <a:off x="3001963" y="4797425"/>
              <a:ext cx="1646237" cy="307975"/>
            </a:xfrm>
            <a:prstGeom prst="rect">
              <a:avLst/>
            </a:prstGeom>
            <a:solidFill>
              <a:srgbClr val="92A33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Job industry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099D45-2359-F941-94C9-037FCBCF91C2}"/>
                </a:ext>
              </a:extLst>
            </p:cNvPr>
            <p:cNvSpPr txBox="1"/>
            <p:nvPr/>
          </p:nvSpPr>
          <p:spPr>
            <a:xfrm>
              <a:off x="2987676" y="5181600"/>
              <a:ext cx="1657349" cy="307975"/>
            </a:xfrm>
            <a:prstGeom prst="rect">
              <a:avLst/>
            </a:prstGeom>
            <a:solidFill>
              <a:srgbClr val="92A33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Job function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3F59167-8CDC-A749-BA4E-24AD9CA7A457}"/>
                </a:ext>
              </a:extLst>
            </p:cNvPr>
            <p:cNvSpPr txBox="1"/>
            <p:nvPr/>
          </p:nvSpPr>
          <p:spPr>
            <a:xfrm>
              <a:off x="2978151" y="5559425"/>
              <a:ext cx="1657349" cy="30797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Contact type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CE85A3-A375-E94F-8154-27B8E834071B}"/>
                </a:ext>
              </a:extLst>
            </p:cNvPr>
            <p:cNvSpPr txBox="1"/>
            <p:nvPr/>
          </p:nvSpPr>
          <p:spPr>
            <a:xfrm>
              <a:off x="2994026" y="5940425"/>
              <a:ext cx="1644649" cy="3079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Salary</a:t>
              </a:r>
            </a:p>
          </p:txBody>
        </p:sp>
        <p:sp>
          <p:nvSpPr>
            <p:cNvPr id="32803" name="TextBox 58">
              <a:extLst>
                <a:ext uri="{FF2B5EF4-FFF2-40B4-BE49-F238E27FC236}">
                  <a16:creationId xmlns:a16="http://schemas.microsoft.com/office/drawing/2014/main" id="{E9538037-61C2-AE4B-BBD6-0D0477704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013" y="1922463"/>
              <a:ext cx="2109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GB" altLang="en-US" sz="1600" b="1" u="sng">
                  <a:solidFill>
                    <a:srgbClr val="27639E"/>
                  </a:solidFill>
                </a:rPr>
                <a:t>Position requires:</a:t>
              </a:r>
            </a:p>
          </p:txBody>
        </p:sp>
        <p:sp>
          <p:nvSpPr>
            <p:cNvPr id="32804" name="TextBox 59">
              <a:extLst>
                <a:ext uri="{FF2B5EF4-FFF2-40B4-BE49-F238E27FC236}">
                  <a16:creationId xmlns:a16="http://schemas.microsoft.com/office/drawing/2014/main" id="{3F70140F-94C5-AB41-A2BF-6E03A8466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13" y="4071938"/>
              <a:ext cx="1974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1600" b="1" u="sng">
                  <a:solidFill>
                    <a:srgbClr val="27639E"/>
                  </a:solidFill>
                </a:rPr>
                <a:t>Position provides: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CA3F95-CAEC-F748-AE87-B6D9453083F2}"/>
                </a:ext>
              </a:extLst>
            </p:cNvPr>
            <p:cNvSpPr/>
            <p:nvPr/>
          </p:nvSpPr>
          <p:spPr>
            <a:xfrm>
              <a:off x="2819401" y="1935163"/>
              <a:ext cx="2057399" cy="457517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4E5E9CC-6F49-B74A-8C48-6EF4D12F8A08}"/>
                </a:ext>
              </a:extLst>
            </p:cNvPr>
            <p:cNvSpPr/>
            <p:nvPr/>
          </p:nvSpPr>
          <p:spPr>
            <a:xfrm>
              <a:off x="3449638" y="6094412"/>
              <a:ext cx="762000" cy="725488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FFFFFF"/>
                  </a:solidFill>
                  <a:latin typeface="Arial"/>
                  <a:cs typeface="Arial"/>
                </a:rPr>
                <a:t>JV</a:t>
              </a:r>
              <a:endParaRPr lang="en-GB" sz="14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1C753E-5303-4C49-8FE2-5F53B636A021}"/>
              </a:ext>
            </a:extLst>
          </p:cNvPr>
          <p:cNvSpPr txBox="1"/>
          <p:nvPr/>
        </p:nvSpPr>
        <p:spPr>
          <a:xfrm>
            <a:off x="5455384" y="3859580"/>
            <a:ext cx="1882775" cy="3079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Location rule (!)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47A07D-95A1-EA4E-A402-EC1357AC8013}"/>
              </a:ext>
            </a:extLst>
          </p:cNvPr>
          <p:cNvSpPr txBox="1"/>
          <p:nvPr/>
        </p:nvSpPr>
        <p:spPr>
          <a:xfrm>
            <a:off x="5455384" y="4246930"/>
            <a:ext cx="1882775" cy="307975"/>
          </a:xfrm>
          <a:prstGeom prst="rect">
            <a:avLst/>
          </a:prstGeom>
          <a:solidFill>
            <a:srgbClr val="92A3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Occupation rule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(!)</a:t>
            </a:r>
            <a:endParaRPr lang="en-GB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BA00B1-1CBD-4D49-9D5D-9EC59C3E6D5D}"/>
              </a:ext>
            </a:extLst>
          </p:cNvPr>
          <p:cNvSpPr txBox="1"/>
          <p:nvPr/>
        </p:nvSpPr>
        <p:spPr>
          <a:xfrm>
            <a:off x="5436334" y="2846754"/>
            <a:ext cx="1909763" cy="30638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Languages rule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533FD1-41F8-3D48-B0EB-CCC47FFD3B17}"/>
              </a:ext>
            </a:extLst>
          </p:cNvPr>
          <p:cNvSpPr txBox="1"/>
          <p:nvPr/>
        </p:nvSpPr>
        <p:spPr>
          <a:xfrm>
            <a:off x="5437921" y="4985118"/>
            <a:ext cx="1916112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Contact type rule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E54649-C5B8-6348-8DC2-FC30C1952DE1}"/>
              </a:ext>
            </a:extLst>
          </p:cNvPr>
          <p:cNvSpPr txBox="1"/>
          <p:nvPr/>
        </p:nvSpPr>
        <p:spPr>
          <a:xfrm>
            <a:off x="5436334" y="4612055"/>
            <a:ext cx="1916113" cy="307975"/>
          </a:xfrm>
          <a:prstGeom prst="rect">
            <a:avLst/>
          </a:prstGeom>
          <a:solidFill>
            <a:srgbClr val="92A3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Industry rule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1F5B06-0697-2141-9667-E9B0FD07F010}"/>
              </a:ext>
            </a:extLst>
          </p:cNvPr>
          <p:cNvSpPr txBox="1"/>
          <p:nvPr/>
        </p:nvSpPr>
        <p:spPr>
          <a:xfrm>
            <a:off x="5433158" y="2280018"/>
            <a:ext cx="1905000" cy="52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Work experience &amp; skills rule</a:t>
            </a:r>
          </a:p>
        </p:txBody>
      </p:sp>
      <p:grpSp>
        <p:nvGrpSpPr>
          <p:cNvPr id="32782" name="Group 4">
            <a:extLst>
              <a:ext uri="{FF2B5EF4-FFF2-40B4-BE49-F238E27FC236}">
                <a16:creationId xmlns:a16="http://schemas.microsoft.com/office/drawing/2014/main" id="{98115E47-DAA4-E547-9A70-88BAC336815B}"/>
              </a:ext>
            </a:extLst>
          </p:cNvPr>
          <p:cNvGrpSpPr>
            <a:grpSpLocks/>
          </p:cNvGrpSpPr>
          <p:nvPr/>
        </p:nvGrpSpPr>
        <p:grpSpPr bwMode="auto">
          <a:xfrm>
            <a:off x="2048608" y="1410068"/>
            <a:ext cx="2209800" cy="4878387"/>
            <a:chOff x="533400" y="1928813"/>
            <a:chExt cx="2209800" cy="487838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6E1A5B-9D1B-844F-B590-FFDA455152E7}"/>
                </a:ext>
              </a:extLst>
            </p:cNvPr>
            <p:cNvSpPr txBox="1"/>
            <p:nvPr/>
          </p:nvSpPr>
          <p:spPr>
            <a:xfrm>
              <a:off x="663575" y="3395663"/>
              <a:ext cx="1981200" cy="30797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Languages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9E1C59-06FD-CD46-B9D6-C5BE559AAFCA}"/>
                </a:ext>
              </a:extLst>
            </p:cNvPr>
            <p:cNvSpPr txBox="1"/>
            <p:nvPr/>
          </p:nvSpPr>
          <p:spPr>
            <a:xfrm>
              <a:off x="685800" y="2790825"/>
              <a:ext cx="1981200" cy="5238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Work experience &amp; skills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F75EC0-4406-E846-9A35-F32D0528F5DF}"/>
                </a:ext>
              </a:extLst>
            </p:cNvPr>
            <p:cNvSpPr txBox="1"/>
            <p:nvPr/>
          </p:nvSpPr>
          <p:spPr>
            <a:xfrm>
              <a:off x="685800" y="2409825"/>
              <a:ext cx="1981200" cy="307975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32788" name="TextBox 49">
              <a:extLst>
                <a:ext uri="{FF2B5EF4-FFF2-40B4-BE49-F238E27FC236}">
                  <a16:creationId xmlns:a16="http://schemas.microsoft.com/office/drawing/2014/main" id="{FD48DA53-6F10-CA4F-8589-03FA5A925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463" y="1928813"/>
              <a:ext cx="1654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1600" b="1" u="sng">
                  <a:solidFill>
                    <a:srgbClr val="27639E"/>
                  </a:solidFill>
                </a:rPr>
                <a:t>Candidate has:</a:t>
              </a:r>
            </a:p>
          </p:txBody>
        </p:sp>
        <p:sp>
          <p:nvSpPr>
            <p:cNvPr id="32789" name="TextBox 56">
              <a:extLst>
                <a:ext uri="{FF2B5EF4-FFF2-40B4-BE49-F238E27FC236}">
                  <a16:creationId xmlns:a16="http://schemas.microsoft.com/office/drawing/2014/main" id="{1A0E7DD2-51CE-E04D-B0BD-66680FEB2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067175"/>
              <a:ext cx="2209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GB" altLang="en-US" sz="1600" b="1" u="sng">
                  <a:solidFill>
                    <a:srgbClr val="27639E"/>
                  </a:solidFill>
                </a:rPr>
                <a:t>Candidate desires: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87C544-8319-164A-A7FE-8DB18372ED29}"/>
                </a:ext>
              </a:extLst>
            </p:cNvPr>
            <p:cNvSpPr txBox="1"/>
            <p:nvPr/>
          </p:nvSpPr>
          <p:spPr>
            <a:xfrm>
              <a:off x="717550" y="4406900"/>
              <a:ext cx="1874838" cy="307975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Desired location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CBE46F-40BD-584D-A8E6-C92728CC81A7}"/>
                </a:ext>
              </a:extLst>
            </p:cNvPr>
            <p:cNvSpPr txBox="1"/>
            <p:nvPr/>
          </p:nvSpPr>
          <p:spPr>
            <a:xfrm>
              <a:off x="701675" y="5573713"/>
              <a:ext cx="1905000" cy="30797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Desired contract type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019BE2-2A73-E545-82C2-7199C1465EC9}"/>
                </a:ext>
              </a:extLst>
            </p:cNvPr>
            <p:cNvSpPr/>
            <p:nvPr/>
          </p:nvSpPr>
          <p:spPr>
            <a:xfrm>
              <a:off x="609600" y="1928813"/>
              <a:ext cx="2057400" cy="4575175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60883C-2EDC-6D42-86AF-03EADD562CC7}"/>
                </a:ext>
              </a:extLst>
            </p:cNvPr>
            <p:cNvSpPr/>
            <p:nvPr/>
          </p:nvSpPr>
          <p:spPr>
            <a:xfrm>
              <a:off x="1295400" y="6080125"/>
              <a:ext cx="762000" cy="727075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FFFFFF"/>
                  </a:solidFill>
                  <a:latin typeface="Arial"/>
                  <a:cs typeface="Arial"/>
                </a:rPr>
                <a:t>CV</a:t>
              </a:r>
              <a:endParaRPr lang="en-GB" sz="14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7AE8CA-8514-604A-9CA0-D3F238A09992}"/>
                </a:ext>
              </a:extLst>
            </p:cNvPr>
            <p:cNvSpPr txBox="1"/>
            <p:nvPr/>
          </p:nvSpPr>
          <p:spPr>
            <a:xfrm>
              <a:off x="717550" y="4730750"/>
              <a:ext cx="1874838" cy="307975"/>
            </a:xfrm>
            <a:prstGeom prst="rect">
              <a:avLst/>
            </a:prstGeom>
            <a:solidFill>
              <a:srgbClr val="92A33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Desired occupation</a:t>
              </a:r>
            </a:p>
          </p:txBody>
        </p: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858AFEBA-49F9-BC43-A1DC-C744E3E5EE78}"/>
              </a:ext>
            </a:extLst>
          </p:cNvPr>
          <p:cNvSpPr/>
          <p:nvPr/>
        </p:nvSpPr>
        <p:spPr>
          <a:xfrm>
            <a:off x="4040921" y="3224580"/>
            <a:ext cx="785812" cy="390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EA3FAFF-41FC-B848-B66C-6C753743ED01}"/>
              </a:ext>
            </a:extLst>
          </p:cNvPr>
          <p:cNvSpPr/>
          <p:nvPr/>
        </p:nvSpPr>
        <p:spPr>
          <a:xfrm flipH="1">
            <a:off x="7916009" y="3219818"/>
            <a:ext cx="796925" cy="390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4207330" y="6124942"/>
            <a:ext cx="460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EURES matching solution (schematic)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0B1A-558B-C19F-A4FE-DC96F3A9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ESCO Occupations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EA6F-BC87-893D-0962-5E4F4512A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Matching Dimension 2 (Occupations)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</a:rPr>
              <a:t>ISCO vs ESCO when and how to encode?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</a:rPr>
              <a:t>Multiple ESCO Occupations</a:t>
            </a:r>
          </a:p>
        </p:txBody>
      </p:sp>
    </p:spTree>
    <p:extLst>
      <p:ext uri="{BB962C8B-B14F-4D97-AF65-F5344CB8AC3E}">
        <p14:creationId xmlns:p14="http://schemas.microsoft.com/office/powerpoint/2010/main" val="324420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654" y="1787497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100" b="1" dirty="0">
                <a:solidFill>
                  <a:srgbClr val="FFFFFF"/>
                </a:solidFill>
                <a:latin typeface="Arial"/>
                <a:cs typeface="Arial"/>
              </a:rPr>
              <a:t>JV*</a:t>
            </a:r>
            <a:endParaRPr lang="en-GB" sz="2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3654" y="2711694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Position Opening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>
          <a:xfrm>
            <a:off x="3977201" y="2381858"/>
            <a:ext cx="0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72499" y="3635890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Job Category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>
            <a:endCxn id="6" idx="0"/>
          </p:cNvCxnSpPr>
          <p:nvPr/>
        </p:nvCxnSpPr>
        <p:spPr>
          <a:xfrm flipH="1">
            <a:off x="2906047" y="3306054"/>
            <a:ext cx="1067888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59290" y="3635890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</a:p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>
            <a:stCxn id="3" idx="2"/>
            <a:endCxn id="9" idx="0"/>
          </p:cNvCxnSpPr>
          <p:nvPr/>
        </p:nvCxnSpPr>
        <p:spPr>
          <a:xfrm>
            <a:off x="3977202" y="3306054"/>
            <a:ext cx="1015636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55377" y="4174732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2168" y="4171463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0929" y="1787497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100" b="1" dirty="0">
                <a:solidFill>
                  <a:srgbClr val="FFFFFF"/>
                </a:solidFill>
                <a:latin typeface="Arial"/>
                <a:cs typeface="Arial"/>
              </a:rPr>
              <a:t>CV*</a:t>
            </a:r>
            <a:endParaRPr lang="en-GB" sz="2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0929" y="2711694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Candidate/</a:t>
            </a:r>
          </a:p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Cand. Profile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>
            <a:stCxn id="16" idx="2"/>
            <a:endCxn id="17" idx="0"/>
          </p:cNvCxnSpPr>
          <p:nvPr/>
        </p:nvCxnSpPr>
        <p:spPr>
          <a:xfrm>
            <a:off x="8464477" y="2381858"/>
            <a:ext cx="0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59774" y="3635890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Desired Occupation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 flipH="1">
            <a:off x="7393322" y="3306054"/>
            <a:ext cx="1067888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46565" y="3635890"/>
            <a:ext cx="1267097" cy="594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</a:p>
          <a:p>
            <a:pPr algn="ctr"/>
            <a:r>
              <a:rPr lang="en-IE" sz="135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lang="en-GB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>
            <a:stCxn id="17" idx="2"/>
            <a:endCxn id="21" idx="0"/>
          </p:cNvCxnSpPr>
          <p:nvPr/>
        </p:nvCxnSpPr>
        <p:spPr>
          <a:xfrm>
            <a:off x="8464477" y="3306054"/>
            <a:ext cx="1015636" cy="3298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2653" y="4174732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29444" y="4171463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8025" y="4230250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5927" y="4226982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9317" y="4213915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23959" y="4223713"/>
            <a:ext cx="901338" cy="408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ESCO</a:t>
            </a:r>
          </a:p>
          <a:p>
            <a:pPr algn="ctr"/>
            <a:r>
              <a:rPr lang="en-IE" sz="1050" dirty="0">
                <a:solidFill>
                  <a:srgbClr val="27639E"/>
                </a:solidFill>
                <a:latin typeface="Arial"/>
                <a:cs typeface="Arial"/>
              </a:rPr>
              <a:t>Occupation</a:t>
            </a:r>
            <a:endParaRPr lang="en-GB" sz="105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EC25236-2919-3D43-8051-CEAF30F1AA23}"/>
              </a:ext>
            </a:extLst>
          </p:cNvPr>
          <p:cNvSpPr txBox="1">
            <a:spLocks/>
          </p:cNvSpPr>
          <p:nvPr/>
        </p:nvSpPr>
        <p:spPr bwMode="gray">
          <a:xfrm>
            <a:off x="2545924" y="443153"/>
            <a:ext cx="7190367" cy="9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>
                <a:solidFill>
                  <a:srgbClr val="27639E"/>
                </a:solidFill>
              </a:rPr>
              <a:t>MD2: Occupation (ESCO)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3507" y="4404002"/>
            <a:ext cx="697601" cy="2986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800" dirty="0">
                <a:solidFill>
                  <a:srgbClr val="27639E"/>
                </a:solidFill>
                <a:latin typeface="Arial"/>
                <a:cs typeface="Arial"/>
              </a:rPr>
              <a:t>+duration</a:t>
            </a:r>
            <a:endParaRPr lang="en-GB" sz="80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23190" y="4404002"/>
            <a:ext cx="697601" cy="2986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800" dirty="0">
                <a:solidFill>
                  <a:srgbClr val="27639E"/>
                </a:solidFill>
                <a:latin typeface="Arial"/>
                <a:cs typeface="Arial"/>
              </a:rPr>
              <a:t>+duration</a:t>
            </a:r>
            <a:endParaRPr lang="en-GB" sz="800" dirty="0">
              <a:solidFill>
                <a:srgbClr val="27639E"/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789569-154E-9B49-B207-34F99F08933F}"/>
              </a:ext>
            </a:extLst>
          </p:cNvPr>
          <p:cNvSpPr txBox="1"/>
          <p:nvPr/>
        </p:nvSpPr>
        <p:spPr>
          <a:xfrm>
            <a:off x="2374070" y="4638465"/>
            <a:ext cx="115216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JV-MD-2.1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5AC26A-22D7-054E-AF33-B463CEEC47E7}"/>
              </a:ext>
            </a:extLst>
          </p:cNvPr>
          <p:cNvSpPr txBox="1"/>
          <p:nvPr/>
        </p:nvSpPr>
        <p:spPr>
          <a:xfrm>
            <a:off x="4428459" y="4638464"/>
            <a:ext cx="115216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JV-MD-2.2/3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0F1727-96D1-E540-9282-2B783B83A628}"/>
              </a:ext>
            </a:extLst>
          </p:cNvPr>
          <p:cNvSpPr txBox="1"/>
          <p:nvPr/>
        </p:nvSpPr>
        <p:spPr>
          <a:xfrm>
            <a:off x="6888110" y="4657996"/>
            <a:ext cx="115216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CV-MD-2.1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DCED5B-4AB9-F245-A3B1-E14985C2CA9E}"/>
              </a:ext>
            </a:extLst>
          </p:cNvPr>
          <p:cNvSpPr txBox="1"/>
          <p:nvPr/>
        </p:nvSpPr>
        <p:spPr>
          <a:xfrm>
            <a:off x="8954499" y="4633467"/>
            <a:ext cx="115216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CV-MD-2.2/3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AA8B4-36D4-8444-98CE-F0C9F99B1475}"/>
              </a:ext>
            </a:extLst>
          </p:cNvPr>
          <p:cNvSpPr txBox="1"/>
          <p:nvPr/>
        </p:nvSpPr>
        <p:spPr>
          <a:xfrm>
            <a:off x="6528060" y="6295656"/>
            <a:ext cx="40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simplified hierarchy path is shown</a:t>
            </a:r>
            <a:endParaRPr lang="en-BE" sz="1200" dirty="0">
              <a:solidFill>
                <a:srgbClr val="2763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779CEA-614C-7245-A499-3C31F2AADAF0}"/>
              </a:ext>
            </a:extLst>
          </p:cNvPr>
          <p:cNvSpPr txBox="1"/>
          <p:nvPr/>
        </p:nvSpPr>
        <p:spPr>
          <a:xfrm>
            <a:off x="2681119" y="496577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8B37D0-DD7F-0740-AC93-D5942A4D8659}"/>
              </a:ext>
            </a:extLst>
          </p:cNvPr>
          <p:cNvSpPr txBox="1"/>
          <p:nvPr/>
        </p:nvSpPr>
        <p:spPr>
          <a:xfrm>
            <a:off x="4716872" y="496257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17%/22%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6A10CB-8DF0-9B4D-B240-3CE4D91F5E42}"/>
              </a:ext>
            </a:extLst>
          </p:cNvPr>
          <p:cNvSpPr txBox="1"/>
          <p:nvPr/>
        </p:nvSpPr>
        <p:spPr>
          <a:xfrm>
            <a:off x="7170679" y="496257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DA6FDC-E9E1-5649-8FBA-F2162E8BA0CB}"/>
              </a:ext>
            </a:extLst>
          </p:cNvPr>
          <p:cNvSpPr txBox="1"/>
          <p:nvPr/>
        </p:nvSpPr>
        <p:spPr>
          <a:xfrm>
            <a:off x="9255184" y="497512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>
                <a:solidFill>
                  <a:srgbClr val="2763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10618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-45941"/>
            <a:ext cx="10515600" cy="1325563"/>
          </a:xfrm>
        </p:spPr>
        <p:txBody>
          <a:bodyPr/>
          <a:lstStyle/>
          <a:p>
            <a:r>
              <a:rPr lang="en-GB" dirty="0"/>
              <a:t>ESCO Occupations</a:t>
            </a:r>
            <a:br>
              <a:rPr lang="en-GB" dirty="0"/>
            </a:br>
            <a:r>
              <a:rPr lang="en-GB" dirty="0"/>
              <a:t>Example as ISCO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3F15DB-3AD0-9563-3141-8C4DFEA3E618}"/>
              </a:ext>
            </a:extLst>
          </p:cNvPr>
          <p:cNvSpPr txBox="1"/>
          <p:nvPr/>
        </p:nvSpPr>
        <p:spPr>
          <a:xfrm>
            <a:off x="4992182" y="6318675"/>
            <a:ext cx="4037262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simplified hierarchy path is shown</a:t>
            </a:r>
            <a:endParaRPr lang="en-BE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67E18-0CF3-39B2-2BE4-FCF10CF4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01" y="155672"/>
            <a:ext cx="5891285" cy="544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15176-D295-3ACD-23C9-8A073382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28" y="4321107"/>
            <a:ext cx="6757397" cy="1921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467819-9147-8E0B-2602-494184AEC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8" y="2265978"/>
            <a:ext cx="5767388" cy="15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-45941"/>
            <a:ext cx="10515600" cy="1325563"/>
          </a:xfrm>
        </p:spPr>
        <p:txBody>
          <a:bodyPr/>
          <a:lstStyle/>
          <a:p>
            <a:r>
              <a:rPr lang="en-GB" dirty="0"/>
              <a:t>ESCO Occupations</a:t>
            </a:r>
            <a:br>
              <a:rPr lang="en-GB" dirty="0"/>
            </a:br>
            <a:r>
              <a:rPr lang="en-GB" dirty="0"/>
              <a:t>Examples ESCO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A1AF9-C604-C52B-173E-D2976BB5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2288"/>
            <a:ext cx="7826127" cy="379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F3DC4-996A-C580-0FD6-7012860AC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3" t="5208" r="5029"/>
          <a:stretch/>
        </p:blipFill>
        <p:spPr>
          <a:xfrm>
            <a:off x="4643622" y="204043"/>
            <a:ext cx="7548378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02D5E-DE92-671A-58D3-C094B3F52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043113"/>
            <a:ext cx="6192456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739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al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URES PPT template_2012_Official">
  <a:themeElements>
    <a:clrScheme name="Custom 1">
      <a:dk1>
        <a:srgbClr val="27639E"/>
      </a:dk1>
      <a:lt1>
        <a:srgbClr val="FFFFFF"/>
      </a:lt1>
      <a:dk2>
        <a:srgbClr val="27639E"/>
      </a:dk2>
      <a:lt2>
        <a:srgbClr val="00388C"/>
      </a:lt2>
      <a:accent1>
        <a:srgbClr val="FFFFFF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E76995"/>
      </a:hlink>
      <a:folHlink>
        <a:srgbClr val="C01E56"/>
      </a:folHlink>
    </a:clrScheme>
    <a:fontScheme name="1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1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RES RVC Template 201412.potx" id="{D40BFB27-25C2-441C-A981-E9A6B1BD2231}" vid="{C9058C26-7FD6-4A86-AA7D-DDAF27C3BBB7}"/>
    </a:ext>
  </a:extLst>
</a:theme>
</file>

<file path=ppt/theme/theme5.xml><?xml version="1.0" encoding="utf-8"?>
<a:theme xmlns:a="http://schemas.openxmlformats.org/drawingml/2006/main" name="1_EURES PPT template_2012_Official">
  <a:themeElements>
    <a:clrScheme name="Custom 1">
      <a:dk1>
        <a:srgbClr val="27639E"/>
      </a:dk1>
      <a:lt1>
        <a:srgbClr val="FFFFFF"/>
      </a:lt1>
      <a:dk2>
        <a:srgbClr val="27639E"/>
      </a:dk2>
      <a:lt2>
        <a:srgbClr val="00388C"/>
      </a:lt2>
      <a:accent1>
        <a:srgbClr val="FFFFFF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E76995"/>
      </a:hlink>
      <a:folHlink>
        <a:srgbClr val="C01E56"/>
      </a:folHlink>
    </a:clrScheme>
    <a:fontScheme name="1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1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RES RVC Template 201412.potx" id="{D40BFB27-25C2-441C-A981-E9A6B1BD2231}" vid="{C9058C26-7FD6-4A86-AA7D-DDAF27C3BBB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19" ma:contentTypeDescription="Create a new document." ma:contentTypeScope="" ma:versionID="ba3f90acddf06051400dccf590eec558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9779578426109a97c84ec40df1b15b69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44dd22-7f31-46fa-a3c9-06d3c0697116}" ma:internalName="TaxCatchAll" ma:showField="CatchAllData" ma:web="1f5cff2b-1187-4055-a60b-d71ba6a41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cff2b-1187-4055-a60b-d71ba6a41b85" xsi:nil="true"/>
    <lcf76f155ced4ddcb4097134ff3c332f xmlns="2394d3b4-0180-4131-885a-ce664fdb0b5d">
      <Terms xmlns="http://schemas.microsoft.com/office/infopath/2007/PartnerControls"/>
    </lcf76f155ced4ddcb4097134ff3c332f>
    <SharedWithUsers xmlns="1f5cff2b-1187-4055-a60b-d71ba6a41b85">
      <UserInfo>
        <DisplayName>Lars LEHMANN</DisplayName>
        <AccountId>143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B967B-49CC-4B01-94BB-EFC33016106D}"/>
</file>

<file path=customXml/itemProps2.xml><?xml version="1.0" encoding="utf-8"?>
<ds:datastoreItem xmlns:ds="http://schemas.openxmlformats.org/officeDocument/2006/customXml" ds:itemID="{DC1871AE-E0DE-43E6-864F-C163CA9C2B35}">
  <ds:schemaRefs>
    <ds:schemaRef ds:uri="76a4311c-36e5-4bdf-8035-546955da2d0d"/>
    <ds:schemaRef ds:uri="b3df69f0-6fe2-4e81-b246-f13eeb5ac43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1CBEC5-4465-4D1C-ABF8-1AFFBF913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Widescreen</PresentationFormat>
  <Paragraphs>270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Myriad Pro</vt:lpstr>
      <vt:lpstr>Wingdings</vt:lpstr>
      <vt:lpstr>Slide Dividers</vt:lpstr>
      <vt:lpstr>General Content</vt:lpstr>
      <vt:lpstr>Custom Design</vt:lpstr>
      <vt:lpstr>EURES PPT template_2012_Official</vt:lpstr>
      <vt:lpstr>1_EURES PPT template_2012_Official</vt:lpstr>
      <vt:lpstr>Worksheet</vt:lpstr>
      <vt:lpstr>PowerPoint Presentation</vt:lpstr>
      <vt:lpstr>EURES</vt:lpstr>
      <vt:lpstr>EURES Functionality</vt:lpstr>
      <vt:lpstr>EURES and Big Data</vt:lpstr>
      <vt:lpstr>EURES matching dimensions</vt:lpstr>
      <vt:lpstr>ESCO Occupations</vt:lpstr>
      <vt:lpstr>PowerPoint Presentation</vt:lpstr>
      <vt:lpstr>ESCO Occupations Example as ISCO</vt:lpstr>
      <vt:lpstr>ESCO Occupations Examples ESCO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 for sending NOC data to EURES</vt:lpstr>
      <vt:lpstr>ESCO Skills</vt:lpstr>
      <vt:lpstr>PowerPoint Presentation</vt:lpstr>
      <vt:lpstr>PowerPoint Presentation</vt:lpstr>
      <vt:lpstr>PowerPoint Presentation</vt:lpstr>
      <vt:lpstr>Conclusion: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Law</dc:creator>
  <cp:lastModifiedBy>ELA review</cp:lastModifiedBy>
  <cp:revision>6</cp:revision>
  <dcterms:created xsi:type="dcterms:W3CDTF">2022-04-07T13:03:05Z</dcterms:created>
  <dcterms:modified xsi:type="dcterms:W3CDTF">2023-11-29T14:17:42Z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0x010100384FAD6C28EA7049A7323D46FB53066A</vt:lpwstr>
  </property>
  <property fmtid="{D5CDD505-2E9C-101B-9397-08002B2CF9AE}" pid="3" name="MSIP_Label_b9197468-90aa-4b2a-93ff-0b2ae8533209_Enabled">
    <vt:lpwstr>true</vt:lpwstr>
  </property>
  <property fmtid="{D5CDD505-2E9C-101B-9397-08002B2CF9AE}" pid="4" name="MSIP_Label_b9197468-90aa-4b2a-93ff-0b2ae8533209_SetDate">
    <vt:lpwstr>2022-05-25T10:01:52Z</vt:lpwstr>
  </property>
  <property fmtid="{D5CDD505-2E9C-101B-9397-08002B2CF9AE}" pid="5" name="MSIP_Label_b9197468-90aa-4b2a-93ff-0b2ae8533209_Method">
    <vt:lpwstr>Standard</vt:lpwstr>
  </property>
  <property fmtid="{D5CDD505-2E9C-101B-9397-08002B2CF9AE}" pid="6" name="MSIP_Label_b9197468-90aa-4b2a-93ff-0b2ae8533209_Name">
    <vt:lpwstr>Public</vt:lpwstr>
  </property>
  <property fmtid="{D5CDD505-2E9C-101B-9397-08002B2CF9AE}" pid="7" name="MSIP_Label_b9197468-90aa-4b2a-93ff-0b2ae8533209_SiteId">
    <vt:lpwstr>ba8252eb-da41-4a26-8f37-3320ef9a2285</vt:lpwstr>
  </property>
  <property fmtid="{D5CDD505-2E9C-101B-9397-08002B2CF9AE}" pid="8" name="MSIP_Label_b9197468-90aa-4b2a-93ff-0b2ae8533209_ActionId">
    <vt:lpwstr>2761d958-ef3d-4422-b451-6bda853dcffa</vt:lpwstr>
  </property>
  <property fmtid="{D5CDD505-2E9C-101B-9397-08002B2CF9AE}" pid="9" name="MSIP_Label_b9197468-90aa-4b2a-93ff-0b2ae8533209_ContentBits">
    <vt:lpwstr>0</vt:lpwstr>
  </property>
  <property fmtid="{D5CDD505-2E9C-101B-9397-08002B2CF9AE}" pid="10" name="MediaServiceImageTags">
    <vt:lpwstr/>
  </property>
</Properties>
</file>