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308" r:id="rId5"/>
    <p:sldId id="354" r:id="rId6"/>
    <p:sldId id="355" r:id="rId7"/>
    <p:sldId id="368" r:id="rId8"/>
    <p:sldId id="369" r:id="rId9"/>
    <p:sldId id="372" r:id="rId10"/>
    <p:sldId id="357" r:id="rId11"/>
    <p:sldId id="356" r:id="rId12"/>
    <p:sldId id="373" r:id="rId13"/>
    <p:sldId id="374" r:id="rId14"/>
    <p:sldId id="375" r:id="rId15"/>
    <p:sldId id="353" r:id="rId16"/>
    <p:sldId id="376" r:id="rId17"/>
    <p:sldId id="377" r:id="rId18"/>
    <p:sldId id="378" r:id="rId19"/>
    <p:sldId id="366" r:id="rId20"/>
    <p:sldId id="363" r:id="rId21"/>
    <p:sldId id="362" r:id="rId22"/>
    <p:sldId id="382" r:id="rId23"/>
    <p:sldId id="381" r:id="rId24"/>
    <p:sldId id="380" r:id="rId25"/>
    <p:sldId id="379" r:id="rId26"/>
    <p:sldId id="386" r:id="rId27"/>
    <p:sldId id="385" r:id="rId28"/>
    <p:sldId id="388" r:id="rId29"/>
    <p:sldId id="384" r:id="rId30"/>
    <p:sldId id="387" r:id="rId31"/>
    <p:sldId id="365" r:id="rId32"/>
    <p:sldId id="334" r:id="rId33"/>
    <p:sldId id="371" r:id="rId34"/>
    <p:sldId id="370" r:id="rId35"/>
    <p:sldId id="33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66C473-3CA3-EC4A-95DB-0280ADDBAF77}">
          <p14:sldIdLst>
            <p14:sldId id="308"/>
          </p14:sldIdLst>
        </p14:section>
        <p14:section name="Introduction" id="{A673B1F8-FE70-7046-9C3E-D58D048C3E31}">
          <p14:sldIdLst>
            <p14:sldId id="354"/>
            <p14:sldId id="355"/>
            <p14:sldId id="368"/>
            <p14:sldId id="369"/>
            <p14:sldId id="372"/>
            <p14:sldId id="357"/>
            <p14:sldId id="356"/>
            <p14:sldId id="373"/>
          </p14:sldIdLst>
        </p14:section>
        <p14:section name="Data-driven approach" id="{79B968CE-7E78-6248-965C-42419EE4EAB4}">
          <p14:sldIdLst>
            <p14:sldId id="374"/>
            <p14:sldId id="375"/>
            <p14:sldId id="353"/>
            <p14:sldId id="376"/>
            <p14:sldId id="377"/>
            <p14:sldId id="378"/>
          </p14:sldIdLst>
        </p14:section>
        <p14:section name="Discussion: data-driven approach" id="{52E6E87F-C297-BB48-9B5B-5617F8695F2B}">
          <p14:sldIdLst>
            <p14:sldId id="366"/>
            <p14:sldId id="363"/>
            <p14:sldId id="362"/>
          </p14:sldIdLst>
        </p14:section>
        <p14:section name="NACE-based occupations hierarchy" id="{008E78F8-6707-4F47-9548-705B5EE911FF}">
          <p14:sldIdLst>
            <p14:sldId id="382"/>
            <p14:sldId id="381"/>
            <p14:sldId id="380"/>
            <p14:sldId id="379"/>
            <p14:sldId id="386"/>
            <p14:sldId id="385"/>
            <p14:sldId id="388"/>
            <p14:sldId id="384"/>
            <p14:sldId id="387"/>
          </p14:sldIdLst>
        </p14:section>
        <p14:section name="Discussion: NACE-based hierarchy" id="{9FDDD93B-6019-3242-990B-47EC20130F71}">
          <p14:sldIdLst>
            <p14:sldId id="365"/>
            <p14:sldId id="334"/>
            <p14:sldId id="371"/>
            <p14:sldId id="370"/>
            <p14:sldId id="33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ara Stramaccioni" initials="CS" lastIdx="1" clrIdx="0">
    <p:extLst>
      <p:ext uri="{19B8F6BF-5375-455C-9EA6-DF929625EA0E}">
        <p15:presenceInfo xmlns:p15="http://schemas.microsoft.com/office/powerpoint/2012/main" userId="S::cstramac@everis.com::3268a6d8-a3a3-47ce-8d0c-5126cf4449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6600"/>
    <a:srgbClr val="25C6FF"/>
    <a:srgbClr val="993366"/>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D6B0B-F38A-4D41-98A7-AE605FF80760}" v="1394" dt="2022-09-14T06:46:11.208"/>
    <p1510:client id="{7E1784D2-4E60-6130-68AC-C2D960E46F4B}" v="9" dt="2022-09-13T11:29:27.228"/>
    <p1510:client id="{891F4777-FBDF-72C4-06BE-9D0487910762}" v="4" dt="2022-09-13T14:32:40.040"/>
    <p1510:client id="{A380FB50-4AB7-ED02-3321-9CBA4BC23D86}" v="28" dt="2022-09-13T13:56:09.385"/>
    <p1510:client id="{E408D0A4-5E35-BA5F-FE22-F8BF010FCF1B}" v="4" dt="2022-09-13T14:54:30.7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32"/>
    <p:restoredTop sz="95024"/>
  </p:normalViewPr>
  <p:slideViewPr>
    <p:cSldViewPr snapToGrid="0">
      <p:cViewPr varScale="1">
        <p:scale>
          <a:sx n="103" d="100"/>
          <a:sy n="103" d="100"/>
        </p:scale>
        <p:origin x="5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ra Stramaccioni" userId="S::cstramac@emeal.nttdata.com::3268a6d8-a3a3-47ce-8d0c-5126cf44491f" providerId="AD" clId="Web-{7E1784D2-4E60-6130-68AC-C2D960E46F4B}"/>
    <pc:docChg chg="addSld delSld modSection">
      <pc:chgData name="Chiara Stramaccioni" userId="S::cstramac@emeal.nttdata.com::3268a6d8-a3a3-47ce-8d0c-5126cf44491f" providerId="AD" clId="Web-{7E1784D2-4E60-6130-68AC-C2D960E46F4B}" dt="2022-09-13T11:29:27.228" v="8"/>
      <pc:docMkLst>
        <pc:docMk/>
      </pc:docMkLst>
      <pc:sldChg chg="del">
        <pc:chgData name="Chiara Stramaccioni" userId="S::cstramac@emeal.nttdata.com::3268a6d8-a3a3-47ce-8d0c-5126cf44491f" providerId="AD" clId="Web-{7E1784D2-4E60-6130-68AC-C2D960E46F4B}" dt="2022-09-13T11:29:08.212" v="4"/>
        <pc:sldMkLst>
          <pc:docMk/>
          <pc:sldMk cId="3491748117" sldId="359"/>
        </pc:sldMkLst>
      </pc:sldChg>
      <pc:sldChg chg="add">
        <pc:chgData name="Chiara Stramaccioni" userId="S::cstramac@emeal.nttdata.com::3268a6d8-a3a3-47ce-8d0c-5126cf44491f" providerId="AD" clId="Web-{7E1784D2-4E60-6130-68AC-C2D960E46F4B}" dt="2022-09-13T11:29:02.540" v="0"/>
        <pc:sldMkLst>
          <pc:docMk/>
          <pc:sldMk cId="746102326" sldId="379"/>
        </pc:sldMkLst>
      </pc:sldChg>
      <pc:sldChg chg="add">
        <pc:chgData name="Chiara Stramaccioni" userId="S::cstramac@emeal.nttdata.com::3268a6d8-a3a3-47ce-8d0c-5126cf44491f" providerId="AD" clId="Web-{7E1784D2-4E60-6130-68AC-C2D960E46F4B}" dt="2022-09-13T11:29:02.649" v="1"/>
        <pc:sldMkLst>
          <pc:docMk/>
          <pc:sldMk cId="3539367104" sldId="380"/>
        </pc:sldMkLst>
      </pc:sldChg>
      <pc:sldChg chg="add">
        <pc:chgData name="Chiara Stramaccioni" userId="S::cstramac@emeal.nttdata.com::3268a6d8-a3a3-47ce-8d0c-5126cf44491f" providerId="AD" clId="Web-{7E1784D2-4E60-6130-68AC-C2D960E46F4B}" dt="2022-09-13T11:29:02.743" v="2"/>
        <pc:sldMkLst>
          <pc:docMk/>
          <pc:sldMk cId="2762710807" sldId="381"/>
        </pc:sldMkLst>
      </pc:sldChg>
      <pc:sldChg chg="add">
        <pc:chgData name="Chiara Stramaccioni" userId="S::cstramac@emeal.nttdata.com::3268a6d8-a3a3-47ce-8d0c-5126cf44491f" providerId="AD" clId="Web-{7E1784D2-4E60-6130-68AC-C2D960E46F4B}" dt="2022-09-13T11:29:02.806" v="3"/>
        <pc:sldMkLst>
          <pc:docMk/>
          <pc:sldMk cId="3859045541" sldId="382"/>
        </pc:sldMkLst>
      </pc:sldChg>
      <pc:sldChg chg="add">
        <pc:chgData name="Chiara Stramaccioni" userId="S::cstramac@emeal.nttdata.com::3268a6d8-a3a3-47ce-8d0c-5126cf44491f" providerId="AD" clId="Web-{7E1784D2-4E60-6130-68AC-C2D960E46F4B}" dt="2022-09-13T11:29:26.963" v="5"/>
        <pc:sldMkLst>
          <pc:docMk/>
          <pc:sldMk cId="3675163604" sldId="383"/>
        </pc:sldMkLst>
      </pc:sldChg>
      <pc:sldChg chg="add">
        <pc:chgData name="Chiara Stramaccioni" userId="S::cstramac@emeal.nttdata.com::3268a6d8-a3a3-47ce-8d0c-5126cf44491f" providerId="AD" clId="Web-{7E1784D2-4E60-6130-68AC-C2D960E46F4B}" dt="2022-09-13T11:29:27.056" v="6"/>
        <pc:sldMkLst>
          <pc:docMk/>
          <pc:sldMk cId="4241554383" sldId="384"/>
        </pc:sldMkLst>
      </pc:sldChg>
      <pc:sldChg chg="add">
        <pc:chgData name="Chiara Stramaccioni" userId="S::cstramac@emeal.nttdata.com::3268a6d8-a3a3-47ce-8d0c-5126cf44491f" providerId="AD" clId="Web-{7E1784D2-4E60-6130-68AC-C2D960E46F4B}" dt="2022-09-13T11:29:27.150" v="7"/>
        <pc:sldMkLst>
          <pc:docMk/>
          <pc:sldMk cId="1533964227" sldId="385"/>
        </pc:sldMkLst>
      </pc:sldChg>
      <pc:sldChg chg="add">
        <pc:chgData name="Chiara Stramaccioni" userId="S::cstramac@emeal.nttdata.com::3268a6d8-a3a3-47ce-8d0c-5126cf44491f" providerId="AD" clId="Web-{7E1784D2-4E60-6130-68AC-C2D960E46F4B}" dt="2022-09-13T11:29:27.228" v="8"/>
        <pc:sldMkLst>
          <pc:docMk/>
          <pc:sldMk cId="3074356443" sldId="386"/>
        </pc:sldMkLst>
      </pc:sldChg>
    </pc:docChg>
  </pc:docChgLst>
  <pc:docChgLst>
    <pc:chgData clId="Web-{E408D0A4-5E35-BA5F-FE22-F8BF010FCF1B}"/>
    <pc:docChg chg="addSld modSection">
      <pc:chgData name="" userId="" providerId="" clId="Web-{E408D0A4-5E35-BA5F-FE22-F8BF010FCF1B}" dt="2022-09-13T14:54:15.682" v="0"/>
      <pc:docMkLst>
        <pc:docMk/>
      </pc:docMkLst>
      <pc:sldChg chg="new">
        <pc:chgData name="" userId="" providerId="" clId="Web-{E408D0A4-5E35-BA5F-FE22-F8BF010FCF1B}" dt="2022-09-13T14:54:15.682" v="0"/>
        <pc:sldMkLst>
          <pc:docMk/>
          <pc:sldMk cId="1627759972" sldId="389"/>
        </pc:sldMkLst>
      </pc:sldChg>
    </pc:docChg>
  </pc:docChgLst>
  <pc:docChgLst>
    <pc:chgData name="Linda Kunertova" userId="S::lkunerto@emeal.nttdata.com::f71348bb-d54d-48ba-8e9a-9826794df1ee" providerId="AD" clId="Web-{E408D0A4-5E35-BA5F-FE22-F8BF010FCF1B}"/>
    <pc:docChg chg="delSld modSection">
      <pc:chgData name="Linda Kunertova" userId="S::lkunerto@emeal.nttdata.com::f71348bb-d54d-48ba-8e9a-9826794df1ee" providerId="AD" clId="Web-{E408D0A4-5E35-BA5F-FE22-F8BF010FCF1B}" dt="2022-09-13T14:54:30.792" v="2"/>
      <pc:docMkLst>
        <pc:docMk/>
      </pc:docMkLst>
      <pc:sldChg chg="del">
        <pc:chgData name="Linda Kunertova" userId="S::lkunerto@emeal.nttdata.com::f71348bb-d54d-48ba-8e9a-9826794df1ee" providerId="AD" clId="Web-{E408D0A4-5E35-BA5F-FE22-F8BF010FCF1B}" dt="2022-09-13T14:54:23.933" v="1"/>
        <pc:sldMkLst>
          <pc:docMk/>
          <pc:sldMk cId="3037194002" sldId="352"/>
        </pc:sldMkLst>
      </pc:sldChg>
      <pc:sldChg chg="del">
        <pc:chgData name="Linda Kunertova" userId="S::lkunerto@emeal.nttdata.com::f71348bb-d54d-48ba-8e9a-9826794df1ee" providerId="AD" clId="Web-{E408D0A4-5E35-BA5F-FE22-F8BF010FCF1B}" dt="2022-09-13T14:54:30.792" v="2"/>
        <pc:sldMkLst>
          <pc:docMk/>
          <pc:sldMk cId="2691781801" sldId="367"/>
        </pc:sldMkLst>
      </pc:sldChg>
      <pc:sldChg chg="del">
        <pc:chgData name="Linda Kunertova" userId="S::lkunerto@emeal.nttdata.com::f71348bb-d54d-48ba-8e9a-9826794df1ee" providerId="AD" clId="Web-{E408D0A4-5E35-BA5F-FE22-F8BF010FCF1B}" dt="2022-09-13T14:54:21.370" v="0"/>
        <pc:sldMkLst>
          <pc:docMk/>
          <pc:sldMk cId="1627759972" sldId="389"/>
        </pc:sldMkLst>
      </pc:sldChg>
    </pc:docChg>
  </pc:docChgLst>
  <pc:docChgLst>
    <pc:chgData name="Chiara Stramaccioni" userId="S::cstramac@emeal.nttdata.com::3268a6d8-a3a3-47ce-8d0c-5126cf44491f" providerId="AD" clId="Web-{891F4777-FBDF-72C4-06BE-9D0487910762}"/>
    <pc:docChg chg="modSld">
      <pc:chgData name="Chiara Stramaccioni" userId="S::cstramac@emeal.nttdata.com::3268a6d8-a3a3-47ce-8d0c-5126cf44491f" providerId="AD" clId="Web-{891F4777-FBDF-72C4-06BE-9D0487910762}" dt="2022-09-13T14:32:39.133" v="1" actId="20577"/>
      <pc:docMkLst>
        <pc:docMk/>
      </pc:docMkLst>
      <pc:sldChg chg="modSp">
        <pc:chgData name="Chiara Stramaccioni" userId="S::cstramac@emeal.nttdata.com::3268a6d8-a3a3-47ce-8d0c-5126cf44491f" providerId="AD" clId="Web-{891F4777-FBDF-72C4-06BE-9D0487910762}" dt="2022-09-13T14:32:39.133" v="1" actId="20577"/>
        <pc:sldMkLst>
          <pc:docMk/>
          <pc:sldMk cId="1533964227" sldId="385"/>
        </pc:sldMkLst>
        <pc:spChg chg="mod">
          <ac:chgData name="Chiara Stramaccioni" userId="S::cstramac@emeal.nttdata.com::3268a6d8-a3a3-47ce-8d0c-5126cf44491f" providerId="AD" clId="Web-{891F4777-FBDF-72C4-06BE-9D0487910762}" dt="2022-09-13T14:32:39.133" v="1" actId="20577"/>
          <ac:spMkLst>
            <pc:docMk/>
            <pc:sldMk cId="1533964227" sldId="385"/>
            <ac:spMk id="11" creationId="{EC9088CA-770C-BD27-5464-9D3C26A84A2B}"/>
          </ac:spMkLst>
        </pc:spChg>
      </pc:sldChg>
      <pc:sldChg chg="modSp">
        <pc:chgData name="Chiara Stramaccioni" userId="S::cstramac@emeal.nttdata.com::3268a6d8-a3a3-47ce-8d0c-5126cf44491f" providerId="AD" clId="Web-{891F4777-FBDF-72C4-06BE-9D0487910762}" dt="2022-09-13T14:32:35.477" v="0" actId="20577"/>
        <pc:sldMkLst>
          <pc:docMk/>
          <pc:sldMk cId="3074356443" sldId="386"/>
        </pc:sldMkLst>
        <pc:spChg chg="mod">
          <ac:chgData name="Chiara Stramaccioni" userId="S::cstramac@emeal.nttdata.com::3268a6d8-a3a3-47ce-8d0c-5126cf44491f" providerId="AD" clId="Web-{891F4777-FBDF-72C4-06BE-9D0487910762}" dt="2022-09-13T14:32:35.477" v="0" actId="20577"/>
          <ac:spMkLst>
            <pc:docMk/>
            <pc:sldMk cId="3074356443" sldId="386"/>
            <ac:spMk id="11" creationId="{EC9088CA-770C-BD27-5464-9D3C26A84A2B}"/>
          </ac:spMkLst>
        </pc:spChg>
      </pc:sldChg>
    </pc:docChg>
  </pc:docChgLst>
  <pc:docChgLst>
    <pc:chgData name="Chiara Stramaccioni" userId="S::cstramac@emeal.nttdata.com::3268a6d8-a3a3-47ce-8d0c-5126cf44491f" providerId="AD" clId="Web-{A380FB50-4AB7-ED02-3321-9CBA4BC23D86}"/>
    <pc:docChg chg="addSld delSld modSld sldOrd modSection">
      <pc:chgData name="Chiara Stramaccioni" userId="S::cstramac@emeal.nttdata.com::3268a6d8-a3a3-47ce-8d0c-5126cf44491f" providerId="AD" clId="Web-{A380FB50-4AB7-ED02-3321-9CBA4BC23D86}" dt="2022-09-13T13:56:08.791" v="22" actId="20577"/>
      <pc:docMkLst>
        <pc:docMk/>
      </pc:docMkLst>
      <pc:sldChg chg="addSp modSp">
        <pc:chgData name="Chiara Stramaccioni" userId="S::cstramac@emeal.nttdata.com::3268a6d8-a3a3-47ce-8d0c-5126cf44491f" providerId="AD" clId="Web-{A380FB50-4AB7-ED02-3321-9CBA4BC23D86}" dt="2022-09-13T13:39:16.431" v="2" actId="1076"/>
        <pc:sldMkLst>
          <pc:docMk/>
          <pc:sldMk cId="746102326" sldId="379"/>
        </pc:sldMkLst>
        <pc:picChg chg="add mod">
          <ac:chgData name="Chiara Stramaccioni" userId="S::cstramac@emeal.nttdata.com::3268a6d8-a3a3-47ce-8d0c-5126cf44491f" providerId="AD" clId="Web-{A380FB50-4AB7-ED02-3321-9CBA4BC23D86}" dt="2022-09-13T13:39:16.431" v="2" actId="1076"/>
          <ac:picMkLst>
            <pc:docMk/>
            <pc:sldMk cId="746102326" sldId="379"/>
            <ac:picMk id="6" creationId="{A2E2EB16-4643-4F3E-1803-0292ED8C13C5}"/>
          </ac:picMkLst>
        </pc:picChg>
      </pc:sldChg>
      <pc:sldChg chg="del">
        <pc:chgData name="Chiara Stramaccioni" userId="S::cstramac@emeal.nttdata.com::3268a6d8-a3a3-47ce-8d0c-5126cf44491f" providerId="AD" clId="Web-{A380FB50-4AB7-ED02-3321-9CBA4BC23D86}" dt="2022-09-13T13:39:21.634" v="3"/>
        <pc:sldMkLst>
          <pc:docMk/>
          <pc:sldMk cId="3675163604" sldId="383"/>
        </pc:sldMkLst>
      </pc:sldChg>
      <pc:sldChg chg="addSp delSp modSp add">
        <pc:chgData name="Chiara Stramaccioni" userId="S::cstramac@emeal.nttdata.com::3268a6d8-a3a3-47ce-8d0c-5126cf44491f" providerId="AD" clId="Web-{A380FB50-4AB7-ED02-3321-9CBA4BC23D86}" dt="2022-09-13T13:55:36.728" v="8"/>
        <pc:sldMkLst>
          <pc:docMk/>
          <pc:sldMk cId="2655277286" sldId="387"/>
        </pc:sldMkLst>
        <pc:spChg chg="add del mod">
          <ac:chgData name="Chiara Stramaccioni" userId="S::cstramac@emeal.nttdata.com::3268a6d8-a3a3-47ce-8d0c-5126cf44491f" providerId="AD" clId="Web-{A380FB50-4AB7-ED02-3321-9CBA4BC23D86}" dt="2022-09-13T13:55:36.728" v="8"/>
          <ac:spMkLst>
            <pc:docMk/>
            <pc:sldMk cId="2655277286" sldId="387"/>
            <ac:spMk id="3" creationId="{EF7F99C6-58BA-628D-88E2-6477F532E048}"/>
          </ac:spMkLst>
        </pc:spChg>
      </pc:sldChg>
      <pc:sldChg chg="modSp add ord">
        <pc:chgData name="Chiara Stramaccioni" userId="S::cstramac@emeal.nttdata.com::3268a6d8-a3a3-47ce-8d0c-5126cf44491f" providerId="AD" clId="Web-{A380FB50-4AB7-ED02-3321-9CBA4BC23D86}" dt="2022-09-13T13:56:08.791" v="22" actId="20577"/>
        <pc:sldMkLst>
          <pc:docMk/>
          <pc:sldMk cId="66055921" sldId="388"/>
        </pc:sldMkLst>
        <pc:spChg chg="mod">
          <ac:chgData name="Chiara Stramaccioni" userId="S::cstramac@emeal.nttdata.com::3268a6d8-a3a3-47ce-8d0c-5126cf44491f" providerId="AD" clId="Web-{A380FB50-4AB7-ED02-3321-9CBA4BC23D86}" dt="2022-09-13T13:56:03.963" v="21" actId="14100"/>
          <ac:spMkLst>
            <pc:docMk/>
            <pc:sldMk cId="66055921" sldId="388"/>
            <ac:spMk id="9" creationId="{5D6BE8C8-978A-9BF7-676C-B95D255BDCC8}"/>
          </ac:spMkLst>
        </pc:spChg>
        <pc:spChg chg="mod">
          <ac:chgData name="Chiara Stramaccioni" userId="S::cstramac@emeal.nttdata.com::3268a6d8-a3a3-47ce-8d0c-5126cf44491f" providerId="AD" clId="Web-{A380FB50-4AB7-ED02-3321-9CBA4BC23D86}" dt="2022-09-13T13:56:08.791" v="22" actId="20577"/>
          <ac:spMkLst>
            <pc:docMk/>
            <pc:sldMk cId="66055921" sldId="388"/>
            <ac:spMk id="12" creationId="{66542588-FF41-6570-2D8F-94931F482D77}"/>
          </ac:spMkLst>
        </pc:spChg>
      </pc:sldChg>
    </pc:docChg>
  </pc:docChgLst>
  <pc:docChgLst>
    <pc:chgData name="Linda Kunertova" userId="f71348bb-d54d-48ba-8e9a-9826794df1ee" providerId="ADAL" clId="{30FD6B0B-F38A-4D41-98A7-AE605FF80760}"/>
    <pc:docChg chg="undo custSel addSld delSld modSld sldOrd addSection modSection">
      <pc:chgData name="Linda Kunertova" userId="f71348bb-d54d-48ba-8e9a-9826794df1ee" providerId="ADAL" clId="{30FD6B0B-F38A-4D41-98A7-AE605FF80760}" dt="2022-09-14T07:00:34.773" v="1716" actId="20577"/>
      <pc:docMkLst>
        <pc:docMk/>
      </pc:docMkLst>
      <pc:sldChg chg="modSp">
        <pc:chgData name="Linda Kunertova" userId="f71348bb-d54d-48ba-8e9a-9826794df1ee" providerId="ADAL" clId="{30FD6B0B-F38A-4D41-98A7-AE605FF80760}" dt="2022-09-13T15:10:00.231" v="279" actId="20577"/>
        <pc:sldMkLst>
          <pc:docMk/>
          <pc:sldMk cId="3355880034" sldId="334"/>
        </pc:sldMkLst>
        <pc:graphicFrameChg chg="mod">
          <ac:chgData name="Linda Kunertova" userId="f71348bb-d54d-48ba-8e9a-9826794df1ee" providerId="ADAL" clId="{30FD6B0B-F38A-4D41-98A7-AE605FF80760}" dt="2022-09-13T15:10:00.231" v="279" actId="20577"/>
          <ac:graphicFrameMkLst>
            <pc:docMk/>
            <pc:sldMk cId="3355880034" sldId="334"/>
            <ac:graphicFrameMk id="4" creationId="{00000000-0000-0000-0000-000000000000}"/>
          </ac:graphicFrameMkLst>
        </pc:graphicFrameChg>
      </pc:sldChg>
      <pc:sldChg chg="modSp mod modNotesTx">
        <pc:chgData name="Linda Kunertova" userId="f71348bb-d54d-48ba-8e9a-9826794df1ee" providerId="ADAL" clId="{30FD6B0B-F38A-4D41-98A7-AE605FF80760}" dt="2022-09-14T07:00:34.773" v="1716" actId="20577"/>
        <pc:sldMkLst>
          <pc:docMk/>
          <pc:sldMk cId="2276302621" sldId="354"/>
        </pc:sldMkLst>
        <pc:spChg chg="mod">
          <ac:chgData name="Linda Kunertova" userId="f71348bb-d54d-48ba-8e9a-9826794df1ee" providerId="ADAL" clId="{30FD6B0B-F38A-4D41-98A7-AE605FF80760}" dt="2022-09-13T15:11:52.466" v="291" actId="20577"/>
          <ac:spMkLst>
            <pc:docMk/>
            <pc:sldMk cId="2276302621" sldId="354"/>
            <ac:spMk id="2" creationId="{3CCA5113-EC14-7449-96E7-3F50468EEE97}"/>
          </ac:spMkLst>
        </pc:spChg>
        <pc:spChg chg="mod">
          <ac:chgData name="Linda Kunertova" userId="f71348bb-d54d-48ba-8e9a-9826794df1ee" providerId="ADAL" clId="{30FD6B0B-F38A-4D41-98A7-AE605FF80760}" dt="2022-09-13T15:12:13.645" v="307" actId="20577"/>
          <ac:spMkLst>
            <pc:docMk/>
            <pc:sldMk cId="2276302621" sldId="354"/>
            <ac:spMk id="3" creationId="{A5F1D73E-749F-7646-9F11-59752996DE29}"/>
          </ac:spMkLst>
        </pc:spChg>
      </pc:sldChg>
      <pc:sldChg chg="modSp mod">
        <pc:chgData name="Linda Kunertova" userId="f71348bb-d54d-48ba-8e9a-9826794df1ee" providerId="ADAL" clId="{30FD6B0B-F38A-4D41-98A7-AE605FF80760}" dt="2022-09-13T15:58:24.727" v="354" actId="20577"/>
        <pc:sldMkLst>
          <pc:docMk/>
          <pc:sldMk cId="1672538548" sldId="355"/>
        </pc:sldMkLst>
        <pc:spChg chg="mod">
          <ac:chgData name="Linda Kunertova" userId="f71348bb-d54d-48ba-8e9a-9826794df1ee" providerId="ADAL" clId="{30FD6B0B-F38A-4D41-98A7-AE605FF80760}" dt="2022-09-13T14:55:50.690" v="3" actId="20577"/>
          <ac:spMkLst>
            <pc:docMk/>
            <pc:sldMk cId="1672538548" sldId="355"/>
            <ac:spMk id="2" creationId="{854519E9-1830-9F4B-848E-9BB3A4EDC763}"/>
          </ac:spMkLst>
        </pc:spChg>
        <pc:graphicFrameChg chg="mod">
          <ac:chgData name="Linda Kunertova" userId="f71348bb-d54d-48ba-8e9a-9826794df1ee" providerId="ADAL" clId="{30FD6B0B-F38A-4D41-98A7-AE605FF80760}" dt="2022-09-13T15:58:24.727" v="354" actId="20577"/>
          <ac:graphicFrameMkLst>
            <pc:docMk/>
            <pc:sldMk cId="1672538548" sldId="355"/>
            <ac:graphicFrameMk id="4" creationId="{63107A68-C8FB-E241-BB7B-BB98B1C60A3B}"/>
          </ac:graphicFrameMkLst>
        </pc:graphicFrameChg>
      </pc:sldChg>
      <pc:sldChg chg="modSp mod">
        <pc:chgData name="Linda Kunertova" userId="f71348bb-d54d-48ba-8e9a-9826794df1ee" providerId="ADAL" clId="{30FD6B0B-F38A-4D41-98A7-AE605FF80760}" dt="2022-09-14T06:28:04.700" v="379" actId="113"/>
        <pc:sldMkLst>
          <pc:docMk/>
          <pc:sldMk cId="1763551219" sldId="356"/>
        </pc:sldMkLst>
        <pc:spChg chg="mod">
          <ac:chgData name="Linda Kunertova" userId="f71348bb-d54d-48ba-8e9a-9826794df1ee" providerId="ADAL" clId="{30FD6B0B-F38A-4D41-98A7-AE605FF80760}" dt="2022-09-13T15:13:47.446" v="339" actId="20577"/>
          <ac:spMkLst>
            <pc:docMk/>
            <pc:sldMk cId="1763551219" sldId="356"/>
            <ac:spMk id="2" creationId="{B625D9D2-9367-9D42-9FDD-0671A72D1DD4}"/>
          </ac:spMkLst>
        </pc:spChg>
        <pc:spChg chg="mod">
          <ac:chgData name="Linda Kunertova" userId="f71348bb-d54d-48ba-8e9a-9826794df1ee" providerId="ADAL" clId="{30FD6B0B-F38A-4D41-98A7-AE605FF80760}" dt="2022-09-14T06:28:04.700" v="379" actId="113"/>
          <ac:spMkLst>
            <pc:docMk/>
            <pc:sldMk cId="1763551219" sldId="356"/>
            <ac:spMk id="3" creationId="{1EB2184C-66A7-E344-8D56-F852759EF85B}"/>
          </ac:spMkLst>
        </pc:spChg>
      </pc:sldChg>
      <pc:sldChg chg="ord">
        <pc:chgData name="Linda Kunertova" userId="f71348bb-d54d-48ba-8e9a-9826794df1ee" providerId="ADAL" clId="{30FD6B0B-F38A-4D41-98A7-AE605FF80760}" dt="2022-09-13T15:13:30.139" v="310" actId="20578"/>
        <pc:sldMkLst>
          <pc:docMk/>
          <pc:sldMk cId="3642891098" sldId="357"/>
        </pc:sldMkLst>
      </pc:sldChg>
      <pc:sldChg chg="addSp delSp modSp mod">
        <pc:chgData name="Linda Kunertova" userId="f71348bb-d54d-48ba-8e9a-9826794df1ee" providerId="ADAL" clId="{30FD6B0B-F38A-4D41-98A7-AE605FF80760}" dt="2022-09-13T15:04:48.973" v="154" actId="207"/>
        <pc:sldMkLst>
          <pc:docMk/>
          <pc:sldMk cId="1393753560" sldId="362"/>
        </pc:sldMkLst>
        <pc:spChg chg="del mod">
          <ac:chgData name="Linda Kunertova" userId="f71348bb-d54d-48ba-8e9a-9826794df1ee" providerId="ADAL" clId="{30FD6B0B-F38A-4D41-98A7-AE605FF80760}" dt="2022-09-13T15:04:24.907" v="151" actId="478"/>
          <ac:spMkLst>
            <pc:docMk/>
            <pc:sldMk cId="1393753560" sldId="362"/>
            <ac:spMk id="3" creationId="{71031D0C-F8BD-D340-878D-D822E7E14160}"/>
          </ac:spMkLst>
        </pc:spChg>
        <pc:picChg chg="add mod">
          <ac:chgData name="Linda Kunertova" userId="f71348bb-d54d-48ba-8e9a-9826794df1ee" providerId="ADAL" clId="{30FD6B0B-F38A-4D41-98A7-AE605FF80760}" dt="2022-09-13T15:04:48.973" v="154" actId="207"/>
          <ac:picMkLst>
            <pc:docMk/>
            <pc:sldMk cId="1393753560" sldId="362"/>
            <ac:picMk id="5" creationId="{25C73F6E-B588-F54D-89CB-D9C26B2A6437}"/>
          </ac:picMkLst>
        </pc:picChg>
      </pc:sldChg>
      <pc:sldChg chg="modSp mod">
        <pc:chgData name="Linda Kunertova" userId="f71348bb-d54d-48ba-8e9a-9826794df1ee" providerId="ADAL" clId="{30FD6B0B-F38A-4D41-98A7-AE605FF80760}" dt="2022-09-13T15:03:31.397" v="145"/>
        <pc:sldMkLst>
          <pc:docMk/>
          <pc:sldMk cId="2016866912" sldId="363"/>
        </pc:sldMkLst>
        <pc:graphicFrameChg chg="mod">
          <ac:chgData name="Linda Kunertova" userId="f71348bb-d54d-48ba-8e9a-9826794df1ee" providerId="ADAL" clId="{30FD6B0B-F38A-4D41-98A7-AE605FF80760}" dt="2022-09-13T15:03:31.397" v="145"/>
          <ac:graphicFrameMkLst>
            <pc:docMk/>
            <pc:sldMk cId="2016866912" sldId="363"/>
            <ac:graphicFrameMk id="5" creationId="{810F8BF1-C63A-1941-B6D7-9BABA43F3A89}"/>
          </ac:graphicFrameMkLst>
        </pc:graphicFrameChg>
      </pc:sldChg>
      <pc:sldChg chg="modSp mod">
        <pc:chgData name="Linda Kunertova" userId="f71348bb-d54d-48ba-8e9a-9826794df1ee" providerId="ADAL" clId="{30FD6B0B-F38A-4D41-98A7-AE605FF80760}" dt="2022-09-13T15:03:40.735" v="146"/>
        <pc:sldMkLst>
          <pc:docMk/>
          <pc:sldMk cId="282812879" sldId="366"/>
        </pc:sldMkLst>
        <pc:graphicFrameChg chg="mod">
          <ac:chgData name="Linda Kunertova" userId="f71348bb-d54d-48ba-8e9a-9826794df1ee" providerId="ADAL" clId="{30FD6B0B-F38A-4D41-98A7-AE605FF80760}" dt="2022-09-13T15:03:40.735" v="146"/>
          <ac:graphicFrameMkLst>
            <pc:docMk/>
            <pc:sldMk cId="282812879" sldId="366"/>
            <ac:graphicFrameMk id="5" creationId="{810F8BF1-C63A-1941-B6D7-9BABA43F3A89}"/>
          </ac:graphicFrameMkLst>
        </pc:graphicFrameChg>
      </pc:sldChg>
      <pc:sldChg chg="addSp modSp mod">
        <pc:chgData name="Linda Kunertova" userId="f71348bb-d54d-48ba-8e9a-9826794df1ee" providerId="ADAL" clId="{30FD6B0B-F38A-4D41-98A7-AE605FF80760}" dt="2022-09-13T14:58:02.388" v="54" actId="20577"/>
        <pc:sldMkLst>
          <pc:docMk/>
          <pc:sldMk cId="1873157343" sldId="368"/>
        </pc:sldMkLst>
        <pc:spChg chg="add mod">
          <ac:chgData name="Linda Kunertova" userId="f71348bb-d54d-48ba-8e9a-9826794df1ee" providerId="ADAL" clId="{30FD6B0B-F38A-4D41-98A7-AE605FF80760}" dt="2022-09-13T14:58:02.388" v="54" actId="20577"/>
          <ac:spMkLst>
            <pc:docMk/>
            <pc:sldMk cId="1873157343" sldId="368"/>
            <ac:spMk id="4" creationId="{020BCE5C-1911-8C45-9784-98556A8515D9}"/>
          </ac:spMkLst>
        </pc:spChg>
        <pc:picChg chg="mod">
          <ac:chgData name="Linda Kunertova" userId="f71348bb-d54d-48ba-8e9a-9826794df1ee" providerId="ADAL" clId="{30FD6B0B-F38A-4D41-98A7-AE605FF80760}" dt="2022-09-13T14:57:36.846" v="10" actId="1076"/>
          <ac:picMkLst>
            <pc:docMk/>
            <pc:sldMk cId="1873157343" sldId="368"/>
            <ac:picMk id="2050" creationId="{EF690380-2E20-C845-B7BA-6EDD2EBD7D09}"/>
          </ac:picMkLst>
        </pc:picChg>
      </pc:sldChg>
      <pc:sldChg chg="modSp mod">
        <pc:chgData name="Linda Kunertova" userId="f71348bb-d54d-48ba-8e9a-9826794df1ee" providerId="ADAL" clId="{30FD6B0B-F38A-4D41-98A7-AE605FF80760}" dt="2022-09-13T15:07:13.973" v="266" actId="20577"/>
        <pc:sldMkLst>
          <pc:docMk/>
          <pc:sldMk cId="3851036424" sldId="370"/>
        </pc:sldMkLst>
        <pc:spChg chg="mod">
          <ac:chgData name="Linda Kunertova" userId="f71348bb-d54d-48ba-8e9a-9826794df1ee" providerId="ADAL" clId="{30FD6B0B-F38A-4D41-98A7-AE605FF80760}" dt="2022-09-13T15:07:13.973" v="266" actId="20577"/>
          <ac:spMkLst>
            <pc:docMk/>
            <pc:sldMk cId="3851036424" sldId="370"/>
            <ac:spMk id="3" creationId="{5276D6E4-50C6-6743-AF8D-597D0900934F}"/>
          </ac:spMkLst>
        </pc:spChg>
      </pc:sldChg>
      <pc:sldChg chg="ord">
        <pc:chgData name="Linda Kunertova" userId="f71348bb-d54d-48ba-8e9a-9826794df1ee" providerId="ADAL" clId="{30FD6B0B-F38A-4D41-98A7-AE605FF80760}" dt="2022-09-13T14:59:27.576" v="55" actId="20578"/>
        <pc:sldMkLst>
          <pc:docMk/>
          <pc:sldMk cId="1826674907" sldId="372"/>
        </pc:sldMkLst>
      </pc:sldChg>
      <pc:sldChg chg="modSp mod modNotesTx">
        <pc:chgData name="Linda Kunertova" userId="f71348bb-d54d-48ba-8e9a-9826794df1ee" providerId="ADAL" clId="{30FD6B0B-F38A-4D41-98A7-AE605FF80760}" dt="2022-09-14T06:48:19.581" v="1588" actId="20577"/>
        <pc:sldMkLst>
          <pc:docMk/>
          <pc:sldMk cId="492675819" sldId="373"/>
        </pc:sldMkLst>
        <pc:spChg chg="mod">
          <ac:chgData name="Linda Kunertova" userId="f71348bb-d54d-48ba-8e9a-9826794df1ee" providerId="ADAL" clId="{30FD6B0B-F38A-4D41-98A7-AE605FF80760}" dt="2022-09-13T15:14:05.018" v="351" actId="20577"/>
          <ac:spMkLst>
            <pc:docMk/>
            <pc:sldMk cId="492675819" sldId="373"/>
            <ac:spMk id="3" creationId="{DDFA1610-7044-6549-85EA-F1F8DD800A5A}"/>
          </ac:spMkLst>
        </pc:spChg>
      </pc:sldChg>
      <pc:sldChg chg="modSp new del mod">
        <pc:chgData name="Linda Kunertova" userId="f71348bb-d54d-48ba-8e9a-9826794df1ee" providerId="ADAL" clId="{30FD6B0B-F38A-4D41-98A7-AE605FF80760}" dt="2022-09-13T16:28:09.404" v="376" actId="680"/>
        <pc:sldMkLst>
          <pc:docMk/>
          <pc:sldMk cId="1590270898" sldId="389"/>
        </pc:sldMkLst>
        <pc:spChg chg="mod">
          <ac:chgData name="Linda Kunertova" userId="f71348bb-d54d-48ba-8e9a-9826794df1ee" providerId="ADAL" clId="{30FD6B0B-F38A-4D41-98A7-AE605FF80760}" dt="2022-09-13T16:28:08.720" v="375" actId="20577"/>
          <ac:spMkLst>
            <pc:docMk/>
            <pc:sldMk cId="1590270898" sldId="389"/>
            <ac:spMk id="2" creationId="{B108648A-570A-E640-9C67-BEB3F09899B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27A02-2594-C246-BE93-A0DBE02F522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30920346-6E1B-074B-A6BE-604DE98FD4B9}">
      <dgm:prSet/>
      <dgm:spPr/>
      <dgm:t>
        <a:bodyPr/>
        <a:lstStyle/>
        <a:p>
          <a:r>
            <a:rPr lang="en-BE" i="1" dirty="0">
              <a:solidFill>
                <a:schemeClr val="accent6">
                  <a:lumMod val="75000"/>
                </a:schemeClr>
              </a:solidFill>
            </a:rPr>
            <a:t>The occupations pillar</a:t>
          </a:r>
          <a:endParaRPr lang="en-BE" dirty="0">
            <a:solidFill>
              <a:schemeClr val="accent6">
                <a:lumMod val="75000"/>
              </a:schemeClr>
            </a:solidFill>
          </a:endParaRPr>
        </a:p>
      </dgm:t>
    </dgm:pt>
    <dgm:pt modelId="{F125FFFD-9481-A940-928B-A6752B24D4F0}" type="parTrans" cxnId="{12BD369B-1F48-0644-8641-3FB8991E54A4}">
      <dgm:prSet/>
      <dgm:spPr/>
      <dgm:t>
        <a:bodyPr/>
        <a:lstStyle/>
        <a:p>
          <a:endParaRPr lang="en-GB"/>
        </a:p>
      </dgm:t>
    </dgm:pt>
    <dgm:pt modelId="{3E5EA2A9-92C5-7642-A276-B8AA9555C919}" type="sibTrans" cxnId="{12BD369B-1F48-0644-8641-3FB8991E54A4}">
      <dgm:prSet/>
      <dgm:spPr/>
      <dgm:t>
        <a:bodyPr/>
        <a:lstStyle/>
        <a:p>
          <a:endParaRPr lang="en-GB"/>
        </a:p>
      </dgm:t>
    </dgm:pt>
    <dgm:pt modelId="{ADC17C78-4CF9-4E4C-A45A-420D4BF233FE}">
      <dgm:prSet/>
      <dgm:spPr/>
      <dgm:t>
        <a:bodyPr/>
        <a:lstStyle/>
        <a:p>
          <a:r>
            <a:rPr lang="en-BE" dirty="0"/>
            <a:t>first four levels build on ISCO-08</a:t>
          </a:r>
        </a:p>
      </dgm:t>
    </dgm:pt>
    <dgm:pt modelId="{68B78014-C649-2742-94FA-88F541CED6A4}" type="parTrans" cxnId="{9920E434-6257-DE49-89C9-7BAEE814C408}">
      <dgm:prSet/>
      <dgm:spPr/>
      <dgm:t>
        <a:bodyPr/>
        <a:lstStyle/>
        <a:p>
          <a:endParaRPr lang="en-GB"/>
        </a:p>
      </dgm:t>
    </dgm:pt>
    <dgm:pt modelId="{1F7F2AE0-D41E-8F40-B818-D90332AED6FF}" type="sibTrans" cxnId="{9920E434-6257-DE49-89C9-7BAEE814C408}">
      <dgm:prSet/>
      <dgm:spPr/>
      <dgm:t>
        <a:bodyPr/>
        <a:lstStyle/>
        <a:p>
          <a:endParaRPr lang="en-GB"/>
        </a:p>
      </dgm:t>
    </dgm:pt>
    <dgm:pt modelId="{D139C669-9A67-6E42-86C7-A8C690439E08}">
      <dgm:prSet/>
      <dgm:spPr/>
      <dgm:t>
        <a:bodyPr/>
        <a:lstStyle/>
        <a:p>
          <a:r>
            <a:rPr lang="en-GB" dirty="0"/>
            <a:t>B</a:t>
          </a:r>
          <a:r>
            <a:rPr lang="en-BE" dirty="0"/>
            <a:t>elow fifth level: ESCO occupations</a:t>
          </a:r>
        </a:p>
      </dgm:t>
    </dgm:pt>
    <dgm:pt modelId="{0B632FE8-64EC-DE4D-B9DB-B43B507CED5E}" type="parTrans" cxnId="{DBCC4015-56FB-F140-86E4-AEDA4384737D}">
      <dgm:prSet/>
      <dgm:spPr/>
      <dgm:t>
        <a:bodyPr/>
        <a:lstStyle/>
        <a:p>
          <a:endParaRPr lang="en-GB"/>
        </a:p>
      </dgm:t>
    </dgm:pt>
    <dgm:pt modelId="{943BFE88-C131-5841-98E4-AFA101AD3E0A}" type="sibTrans" cxnId="{DBCC4015-56FB-F140-86E4-AEDA4384737D}">
      <dgm:prSet/>
      <dgm:spPr/>
      <dgm:t>
        <a:bodyPr/>
        <a:lstStyle/>
        <a:p>
          <a:endParaRPr lang="en-GB"/>
        </a:p>
      </dgm:t>
    </dgm:pt>
    <dgm:pt modelId="{049E1114-EAA1-1746-9A2D-31D3A761E1D2}">
      <dgm:prSet/>
      <dgm:spPr/>
      <dgm:t>
        <a:bodyPr/>
        <a:lstStyle/>
        <a:p>
          <a:r>
            <a:rPr lang="en-BE" dirty="0"/>
            <a:t>3008 occupations</a:t>
          </a:r>
        </a:p>
      </dgm:t>
    </dgm:pt>
    <dgm:pt modelId="{FD252989-FE03-F14C-83CC-9A441EE659FB}" type="parTrans" cxnId="{657195DB-E929-7247-8C66-ECF120FBA91B}">
      <dgm:prSet/>
      <dgm:spPr/>
      <dgm:t>
        <a:bodyPr/>
        <a:lstStyle/>
        <a:p>
          <a:endParaRPr lang="en-GB"/>
        </a:p>
      </dgm:t>
    </dgm:pt>
    <dgm:pt modelId="{6CC2B614-4EBA-FB42-A008-EA0A4F0CB96A}" type="sibTrans" cxnId="{657195DB-E929-7247-8C66-ECF120FBA91B}">
      <dgm:prSet/>
      <dgm:spPr/>
      <dgm:t>
        <a:bodyPr/>
        <a:lstStyle/>
        <a:p>
          <a:endParaRPr lang="en-GB"/>
        </a:p>
      </dgm:t>
    </dgm:pt>
    <dgm:pt modelId="{39D731A5-D1E1-2F44-85E7-06D8AB07E1C1}" type="pres">
      <dgm:prSet presAssocID="{B1427A02-2594-C246-BE93-A0DBE02F522F}" presName="diagram" presStyleCnt="0">
        <dgm:presLayoutVars>
          <dgm:chPref val="1"/>
          <dgm:dir/>
          <dgm:animOne val="branch"/>
          <dgm:animLvl val="lvl"/>
          <dgm:resizeHandles/>
        </dgm:presLayoutVars>
      </dgm:prSet>
      <dgm:spPr/>
    </dgm:pt>
    <dgm:pt modelId="{D745D60F-1BE3-F14D-97C7-BC9DB2B19FA8}" type="pres">
      <dgm:prSet presAssocID="{30920346-6E1B-074B-A6BE-604DE98FD4B9}" presName="root" presStyleCnt="0"/>
      <dgm:spPr/>
    </dgm:pt>
    <dgm:pt modelId="{8E846946-83F7-1340-8AAF-950B9C9015D9}" type="pres">
      <dgm:prSet presAssocID="{30920346-6E1B-074B-A6BE-604DE98FD4B9}" presName="rootComposite" presStyleCnt="0"/>
      <dgm:spPr/>
    </dgm:pt>
    <dgm:pt modelId="{94EC5915-AC26-A245-A1A8-9B2E8F76BA94}" type="pres">
      <dgm:prSet presAssocID="{30920346-6E1B-074B-A6BE-604DE98FD4B9}" presName="rootText" presStyleLbl="node1" presStyleIdx="0" presStyleCnt="1"/>
      <dgm:spPr/>
    </dgm:pt>
    <dgm:pt modelId="{F5291361-2A91-B748-B9CE-FB9833137893}" type="pres">
      <dgm:prSet presAssocID="{30920346-6E1B-074B-A6BE-604DE98FD4B9}" presName="rootConnector" presStyleLbl="node1" presStyleIdx="0" presStyleCnt="1"/>
      <dgm:spPr/>
    </dgm:pt>
    <dgm:pt modelId="{99A495AA-53DA-DE48-A2CD-A025AE4D9FDD}" type="pres">
      <dgm:prSet presAssocID="{30920346-6E1B-074B-A6BE-604DE98FD4B9}" presName="childShape" presStyleCnt="0"/>
      <dgm:spPr/>
    </dgm:pt>
    <dgm:pt modelId="{0942103E-7609-9F4D-B32C-1DECC10CD9B0}" type="pres">
      <dgm:prSet presAssocID="{FD252989-FE03-F14C-83CC-9A441EE659FB}" presName="Name13" presStyleLbl="parChTrans1D2" presStyleIdx="0" presStyleCnt="3"/>
      <dgm:spPr/>
    </dgm:pt>
    <dgm:pt modelId="{5693382C-13B3-B947-B0A8-6DCD9D23BD9E}" type="pres">
      <dgm:prSet presAssocID="{049E1114-EAA1-1746-9A2D-31D3A761E1D2}" presName="childText" presStyleLbl="bgAcc1" presStyleIdx="0" presStyleCnt="3">
        <dgm:presLayoutVars>
          <dgm:bulletEnabled val="1"/>
        </dgm:presLayoutVars>
      </dgm:prSet>
      <dgm:spPr/>
    </dgm:pt>
    <dgm:pt modelId="{3904EE06-CE3B-124C-99AE-8517FD5166A4}" type="pres">
      <dgm:prSet presAssocID="{68B78014-C649-2742-94FA-88F541CED6A4}" presName="Name13" presStyleLbl="parChTrans1D2" presStyleIdx="1" presStyleCnt="3"/>
      <dgm:spPr/>
    </dgm:pt>
    <dgm:pt modelId="{178D7F90-2644-B449-999B-A2DEE18B373E}" type="pres">
      <dgm:prSet presAssocID="{ADC17C78-4CF9-4E4C-A45A-420D4BF233FE}" presName="childText" presStyleLbl="bgAcc1" presStyleIdx="1" presStyleCnt="3">
        <dgm:presLayoutVars>
          <dgm:bulletEnabled val="1"/>
        </dgm:presLayoutVars>
      </dgm:prSet>
      <dgm:spPr/>
    </dgm:pt>
    <dgm:pt modelId="{CBFBB867-C788-BD42-8BEA-9C52402A61C8}" type="pres">
      <dgm:prSet presAssocID="{0B632FE8-64EC-DE4D-B9DB-B43B507CED5E}" presName="Name13" presStyleLbl="parChTrans1D2" presStyleIdx="2" presStyleCnt="3"/>
      <dgm:spPr/>
    </dgm:pt>
    <dgm:pt modelId="{82D06141-3009-F24B-96F5-20E5F036649D}" type="pres">
      <dgm:prSet presAssocID="{D139C669-9A67-6E42-86C7-A8C690439E08}" presName="childText" presStyleLbl="bgAcc1" presStyleIdx="2" presStyleCnt="3">
        <dgm:presLayoutVars>
          <dgm:bulletEnabled val="1"/>
        </dgm:presLayoutVars>
      </dgm:prSet>
      <dgm:spPr/>
    </dgm:pt>
  </dgm:ptLst>
  <dgm:cxnLst>
    <dgm:cxn modelId="{D804660D-3A91-FB46-B32D-EFFFAE083AFA}" type="presOf" srcId="{D139C669-9A67-6E42-86C7-A8C690439E08}" destId="{82D06141-3009-F24B-96F5-20E5F036649D}" srcOrd="0" destOrd="0" presId="urn:microsoft.com/office/officeart/2005/8/layout/hierarchy3"/>
    <dgm:cxn modelId="{DBCC4015-56FB-F140-86E4-AEDA4384737D}" srcId="{30920346-6E1B-074B-A6BE-604DE98FD4B9}" destId="{D139C669-9A67-6E42-86C7-A8C690439E08}" srcOrd="2" destOrd="0" parTransId="{0B632FE8-64EC-DE4D-B9DB-B43B507CED5E}" sibTransId="{943BFE88-C131-5841-98E4-AFA101AD3E0A}"/>
    <dgm:cxn modelId="{346EF628-B2BF-A547-A27A-5B835A836448}" type="presOf" srcId="{0B632FE8-64EC-DE4D-B9DB-B43B507CED5E}" destId="{CBFBB867-C788-BD42-8BEA-9C52402A61C8}" srcOrd="0" destOrd="0" presId="urn:microsoft.com/office/officeart/2005/8/layout/hierarchy3"/>
    <dgm:cxn modelId="{9920E434-6257-DE49-89C9-7BAEE814C408}" srcId="{30920346-6E1B-074B-A6BE-604DE98FD4B9}" destId="{ADC17C78-4CF9-4E4C-A45A-420D4BF233FE}" srcOrd="1" destOrd="0" parTransId="{68B78014-C649-2742-94FA-88F541CED6A4}" sibTransId="{1F7F2AE0-D41E-8F40-B818-D90332AED6FF}"/>
    <dgm:cxn modelId="{C22E7061-A1A5-ED4F-9EF7-8DE98DCD9A14}" type="presOf" srcId="{68B78014-C649-2742-94FA-88F541CED6A4}" destId="{3904EE06-CE3B-124C-99AE-8517FD5166A4}" srcOrd="0" destOrd="0" presId="urn:microsoft.com/office/officeart/2005/8/layout/hierarchy3"/>
    <dgm:cxn modelId="{BF376183-C21A-544C-BA13-2F0C31716C09}" type="presOf" srcId="{30920346-6E1B-074B-A6BE-604DE98FD4B9}" destId="{F5291361-2A91-B748-B9CE-FB9833137893}" srcOrd="1" destOrd="0" presId="urn:microsoft.com/office/officeart/2005/8/layout/hierarchy3"/>
    <dgm:cxn modelId="{C4791D8E-2156-0347-9A47-ABC1B2DFAED2}" type="presOf" srcId="{ADC17C78-4CF9-4E4C-A45A-420D4BF233FE}" destId="{178D7F90-2644-B449-999B-A2DEE18B373E}" srcOrd="0" destOrd="0" presId="urn:microsoft.com/office/officeart/2005/8/layout/hierarchy3"/>
    <dgm:cxn modelId="{F51F7392-2EB4-1442-9B6B-33DB75341AC3}" type="presOf" srcId="{FD252989-FE03-F14C-83CC-9A441EE659FB}" destId="{0942103E-7609-9F4D-B32C-1DECC10CD9B0}" srcOrd="0" destOrd="0" presId="urn:microsoft.com/office/officeart/2005/8/layout/hierarchy3"/>
    <dgm:cxn modelId="{12BD369B-1F48-0644-8641-3FB8991E54A4}" srcId="{B1427A02-2594-C246-BE93-A0DBE02F522F}" destId="{30920346-6E1B-074B-A6BE-604DE98FD4B9}" srcOrd="0" destOrd="0" parTransId="{F125FFFD-9481-A940-928B-A6752B24D4F0}" sibTransId="{3E5EA2A9-92C5-7642-A276-B8AA9555C919}"/>
    <dgm:cxn modelId="{BA17EDAE-150D-5E41-94B3-68B28FC4F252}" type="presOf" srcId="{049E1114-EAA1-1746-9A2D-31D3A761E1D2}" destId="{5693382C-13B3-B947-B0A8-6DCD9D23BD9E}" srcOrd="0" destOrd="0" presId="urn:microsoft.com/office/officeart/2005/8/layout/hierarchy3"/>
    <dgm:cxn modelId="{56F4B3D5-C9A4-DE49-A3D7-1E47B41BE0D3}" type="presOf" srcId="{30920346-6E1B-074B-A6BE-604DE98FD4B9}" destId="{94EC5915-AC26-A245-A1A8-9B2E8F76BA94}" srcOrd="0" destOrd="0" presId="urn:microsoft.com/office/officeart/2005/8/layout/hierarchy3"/>
    <dgm:cxn modelId="{657195DB-E929-7247-8C66-ECF120FBA91B}" srcId="{30920346-6E1B-074B-A6BE-604DE98FD4B9}" destId="{049E1114-EAA1-1746-9A2D-31D3A761E1D2}" srcOrd="0" destOrd="0" parTransId="{FD252989-FE03-F14C-83CC-9A441EE659FB}" sibTransId="{6CC2B614-4EBA-FB42-A008-EA0A4F0CB96A}"/>
    <dgm:cxn modelId="{19C59AF4-7B07-5046-84C0-61AAF3BFE478}" type="presOf" srcId="{B1427A02-2594-C246-BE93-A0DBE02F522F}" destId="{39D731A5-D1E1-2F44-85E7-06D8AB07E1C1}" srcOrd="0" destOrd="0" presId="urn:microsoft.com/office/officeart/2005/8/layout/hierarchy3"/>
    <dgm:cxn modelId="{6E1BC551-0547-044D-8CB3-F1EDFFADD767}" type="presParOf" srcId="{39D731A5-D1E1-2F44-85E7-06D8AB07E1C1}" destId="{D745D60F-1BE3-F14D-97C7-BC9DB2B19FA8}" srcOrd="0" destOrd="0" presId="urn:microsoft.com/office/officeart/2005/8/layout/hierarchy3"/>
    <dgm:cxn modelId="{991652E9-6EEA-B54C-8651-685CB4A40054}" type="presParOf" srcId="{D745D60F-1BE3-F14D-97C7-BC9DB2B19FA8}" destId="{8E846946-83F7-1340-8AAF-950B9C9015D9}" srcOrd="0" destOrd="0" presId="urn:microsoft.com/office/officeart/2005/8/layout/hierarchy3"/>
    <dgm:cxn modelId="{428118B8-B050-E241-9AF8-B70BED644009}" type="presParOf" srcId="{8E846946-83F7-1340-8AAF-950B9C9015D9}" destId="{94EC5915-AC26-A245-A1A8-9B2E8F76BA94}" srcOrd="0" destOrd="0" presId="urn:microsoft.com/office/officeart/2005/8/layout/hierarchy3"/>
    <dgm:cxn modelId="{B0A0CBE3-9F96-7E4F-BFCC-1EBB05FF52DB}" type="presParOf" srcId="{8E846946-83F7-1340-8AAF-950B9C9015D9}" destId="{F5291361-2A91-B748-B9CE-FB9833137893}" srcOrd="1" destOrd="0" presId="urn:microsoft.com/office/officeart/2005/8/layout/hierarchy3"/>
    <dgm:cxn modelId="{A53C090E-1BF3-0341-B9CE-0CDB5382954E}" type="presParOf" srcId="{D745D60F-1BE3-F14D-97C7-BC9DB2B19FA8}" destId="{99A495AA-53DA-DE48-A2CD-A025AE4D9FDD}" srcOrd="1" destOrd="0" presId="urn:microsoft.com/office/officeart/2005/8/layout/hierarchy3"/>
    <dgm:cxn modelId="{9A9A7749-7663-BD46-92D5-42867340B5E6}" type="presParOf" srcId="{99A495AA-53DA-DE48-A2CD-A025AE4D9FDD}" destId="{0942103E-7609-9F4D-B32C-1DECC10CD9B0}" srcOrd="0" destOrd="0" presId="urn:microsoft.com/office/officeart/2005/8/layout/hierarchy3"/>
    <dgm:cxn modelId="{3A5EF463-74F4-5446-9ED1-9EA213C847EE}" type="presParOf" srcId="{99A495AA-53DA-DE48-A2CD-A025AE4D9FDD}" destId="{5693382C-13B3-B947-B0A8-6DCD9D23BD9E}" srcOrd="1" destOrd="0" presId="urn:microsoft.com/office/officeart/2005/8/layout/hierarchy3"/>
    <dgm:cxn modelId="{2E5C6FD5-F107-FE42-884C-B3B9A096FEA6}" type="presParOf" srcId="{99A495AA-53DA-DE48-A2CD-A025AE4D9FDD}" destId="{3904EE06-CE3B-124C-99AE-8517FD5166A4}" srcOrd="2" destOrd="0" presId="urn:microsoft.com/office/officeart/2005/8/layout/hierarchy3"/>
    <dgm:cxn modelId="{8B03108D-0369-9A4F-95D0-528B5AEA30D9}" type="presParOf" srcId="{99A495AA-53DA-DE48-A2CD-A025AE4D9FDD}" destId="{178D7F90-2644-B449-999B-A2DEE18B373E}" srcOrd="3" destOrd="0" presId="urn:microsoft.com/office/officeart/2005/8/layout/hierarchy3"/>
    <dgm:cxn modelId="{489187D6-0A37-2543-B333-264B2949494E}" type="presParOf" srcId="{99A495AA-53DA-DE48-A2CD-A025AE4D9FDD}" destId="{CBFBB867-C788-BD42-8BEA-9C52402A61C8}" srcOrd="4" destOrd="0" presId="urn:microsoft.com/office/officeart/2005/8/layout/hierarchy3"/>
    <dgm:cxn modelId="{24FFF75A-3166-6A46-890D-4ACB4A4A82EC}" type="presParOf" srcId="{99A495AA-53DA-DE48-A2CD-A025AE4D9FDD}" destId="{82D06141-3009-F24B-96F5-20E5F036649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427A02-2594-C246-BE93-A0DBE02F522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30920346-6E1B-074B-A6BE-604DE98FD4B9}">
      <dgm:prSet custT="1"/>
      <dgm:spPr/>
      <dgm:t>
        <a:bodyPr/>
        <a:lstStyle/>
        <a:p>
          <a:r>
            <a:rPr lang="en-BE" sz="1200" i="1" dirty="0">
              <a:solidFill>
                <a:schemeClr val="accent6">
                  <a:lumMod val="75000"/>
                </a:schemeClr>
              </a:solidFill>
            </a:rPr>
            <a:t>The skills/competences pillar</a:t>
          </a:r>
          <a:endParaRPr lang="en-BE" sz="1200" dirty="0">
            <a:solidFill>
              <a:schemeClr val="accent6">
                <a:lumMod val="75000"/>
              </a:schemeClr>
            </a:solidFill>
          </a:endParaRPr>
        </a:p>
      </dgm:t>
    </dgm:pt>
    <dgm:pt modelId="{F125FFFD-9481-A940-928B-A6752B24D4F0}" type="parTrans" cxnId="{12BD369B-1F48-0644-8641-3FB8991E54A4}">
      <dgm:prSet/>
      <dgm:spPr/>
      <dgm:t>
        <a:bodyPr/>
        <a:lstStyle/>
        <a:p>
          <a:endParaRPr lang="en-GB"/>
        </a:p>
      </dgm:t>
    </dgm:pt>
    <dgm:pt modelId="{3E5EA2A9-92C5-7642-A276-B8AA9555C919}" type="sibTrans" cxnId="{12BD369B-1F48-0644-8641-3FB8991E54A4}">
      <dgm:prSet/>
      <dgm:spPr/>
      <dgm:t>
        <a:bodyPr/>
        <a:lstStyle/>
        <a:p>
          <a:endParaRPr lang="en-GB"/>
        </a:p>
      </dgm:t>
    </dgm:pt>
    <dgm:pt modelId="{ADC17C78-4CF9-4E4C-A45A-420D4BF233FE}">
      <dgm:prSet custT="1"/>
      <dgm:spPr/>
      <dgm:t>
        <a:bodyPr/>
        <a:lstStyle/>
        <a:p>
          <a:r>
            <a:rPr lang="en-BE" sz="1200" dirty="0"/>
            <a:t>4 sub-pillars: skills, knowledge, languages and transversal</a:t>
          </a:r>
        </a:p>
      </dgm:t>
    </dgm:pt>
    <dgm:pt modelId="{68B78014-C649-2742-94FA-88F541CED6A4}" type="parTrans" cxnId="{9920E434-6257-DE49-89C9-7BAEE814C408}">
      <dgm:prSet/>
      <dgm:spPr/>
      <dgm:t>
        <a:bodyPr/>
        <a:lstStyle/>
        <a:p>
          <a:endParaRPr lang="en-GB"/>
        </a:p>
      </dgm:t>
    </dgm:pt>
    <dgm:pt modelId="{1F7F2AE0-D41E-8F40-B818-D90332AED6FF}" type="sibTrans" cxnId="{9920E434-6257-DE49-89C9-7BAEE814C408}">
      <dgm:prSet/>
      <dgm:spPr/>
      <dgm:t>
        <a:bodyPr/>
        <a:lstStyle/>
        <a:p>
          <a:endParaRPr lang="en-GB"/>
        </a:p>
      </dgm:t>
    </dgm:pt>
    <dgm:pt modelId="{D139C669-9A67-6E42-86C7-A8C690439E08}">
      <dgm:prSet custT="1"/>
      <dgm:spPr/>
      <dgm:t>
        <a:bodyPr/>
        <a:lstStyle/>
        <a:p>
          <a:r>
            <a:rPr lang="cs-CZ" sz="1200" dirty="0" err="1"/>
            <a:t>Multi-level</a:t>
          </a:r>
          <a:r>
            <a:rPr lang="cs-CZ" sz="1200" dirty="0"/>
            <a:t> </a:t>
          </a:r>
          <a:r>
            <a:rPr lang="cs-CZ" sz="1200" dirty="0" err="1"/>
            <a:t>hierarchies</a:t>
          </a:r>
          <a:endParaRPr lang="en-BE" sz="1200" dirty="0"/>
        </a:p>
      </dgm:t>
    </dgm:pt>
    <dgm:pt modelId="{0B632FE8-64EC-DE4D-B9DB-B43B507CED5E}" type="parTrans" cxnId="{DBCC4015-56FB-F140-86E4-AEDA4384737D}">
      <dgm:prSet/>
      <dgm:spPr/>
      <dgm:t>
        <a:bodyPr/>
        <a:lstStyle/>
        <a:p>
          <a:endParaRPr lang="en-GB"/>
        </a:p>
      </dgm:t>
    </dgm:pt>
    <dgm:pt modelId="{943BFE88-C131-5841-98E4-AFA101AD3E0A}" type="sibTrans" cxnId="{DBCC4015-56FB-F140-86E4-AEDA4384737D}">
      <dgm:prSet/>
      <dgm:spPr/>
      <dgm:t>
        <a:bodyPr/>
        <a:lstStyle/>
        <a:p>
          <a:endParaRPr lang="en-GB"/>
        </a:p>
      </dgm:t>
    </dgm:pt>
    <dgm:pt modelId="{049E1114-EAA1-1746-9A2D-31D3A761E1D2}">
      <dgm:prSet custT="1"/>
      <dgm:spPr/>
      <dgm:t>
        <a:bodyPr/>
        <a:lstStyle/>
        <a:p>
          <a:r>
            <a:rPr lang="en-BE" sz="1200" dirty="0"/>
            <a:t>13890 occupations</a:t>
          </a:r>
        </a:p>
      </dgm:t>
    </dgm:pt>
    <dgm:pt modelId="{FD252989-FE03-F14C-83CC-9A441EE659FB}" type="parTrans" cxnId="{657195DB-E929-7247-8C66-ECF120FBA91B}">
      <dgm:prSet/>
      <dgm:spPr/>
      <dgm:t>
        <a:bodyPr/>
        <a:lstStyle/>
        <a:p>
          <a:endParaRPr lang="en-GB"/>
        </a:p>
      </dgm:t>
    </dgm:pt>
    <dgm:pt modelId="{6CC2B614-4EBA-FB42-A008-EA0A4F0CB96A}" type="sibTrans" cxnId="{657195DB-E929-7247-8C66-ECF120FBA91B}">
      <dgm:prSet/>
      <dgm:spPr/>
      <dgm:t>
        <a:bodyPr/>
        <a:lstStyle/>
        <a:p>
          <a:endParaRPr lang="en-GB"/>
        </a:p>
      </dgm:t>
    </dgm:pt>
    <dgm:pt modelId="{39D731A5-D1E1-2F44-85E7-06D8AB07E1C1}" type="pres">
      <dgm:prSet presAssocID="{B1427A02-2594-C246-BE93-A0DBE02F522F}" presName="diagram" presStyleCnt="0">
        <dgm:presLayoutVars>
          <dgm:chPref val="1"/>
          <dgm:dir/>
          <dgm:animOne val="branch"/>
          <dgm:animLvl val="lvl"/>
          <dgm:resizeHandles/>
        </dgm:presLayoutVars>
      </dgm:prSet>
      <dgm:spPr/>
    </dgm:pt>
    <dgm:pt modelId="{D745D60F-1BE3-F14D-97C7-BC9DB2B19FA8}" type="pres">
      <dgm:prSet presAssocID="{30920346-6E1B-074B-A6BE-604DE98FD4B9}" presName="root" presStyleCnt="0"/>
      <dgm:spPr/>
    </dgm:pt>
    <dgm:pt modelId="{8E846946-83F7-1340-8AAF-950B9C9015D9}" type="pres">
      <dgm:prSet presAssocID="{30920346-6E1B-074B-A6BE-604DE98FD4B9}" presName="rootComposite" presStyleCnt="0"/>
      <dgm:spPr/>
    </dgm:pt>
    <dgm:pt modelId="{94EC5915-AC26-A245-A1A8-9B2E8F76BA94}" type="pres">
      <dgm:prSet presAssocID="{30920346-6E1B-074B-A6BE-604DE98FD4B9}" presName="rootText" presStyleLbl="node1" presStyleIdx="0" presStyleCnt="1" custScaleX="125169"/>
      <dgm:spPr/>
    </dgm:pt>
    <dgm:pt modelId="{F5291361-2A91-B748-B9CE-FB9833137893}" type="pres">
      <dgm:prSet presAssocID="{30920346-6E1B-074B-A6BE-604DE98FD4B9}" presName="rootConnector" presStyleLbl="node1" presStyleIdx="0" presStyleCnt="1"/>
      <dgm:spPr/>
    </dgm:pt>
    <dgm:pt modelId="{99A495AA-53DA-DE48-A2CD-A025AE4D9FDD}" type="pres">
      <dgm:prSet presAssocID="{30920346-6E1B-074B-A6BE-604DE98FD4B9}" presName="childShape" presStyleCnt="0"/>
      <dgm:spPr/>
    </dgm:pt>
    <dgm:pt modelId="{0942103E-7609-9F4D-B32C-1DECC10CD9B0}" type="pres">
      <dgm:prSet presAssocID="{FD252989-FE03-F14C-83CC-9A441EE659FB}" presName="Name13" presStyleLbl="parChTrans1D2" presStyleIdx="0" presStyleCnt="3"/>
      <dgm:spPr/>
    </dgm:pt>
    <dgm:pt modelId="{5693382C-13B3-B947-B0A8-6DCD9D23BD9E}" type="pres">
      <dgm:prSet presAssocID="{049E1114-EAA1-1746-9A2D-31D3A761E1D2}" presName="childText" presStyleLbl="bgAcc1" presStyleIdx="0" presStyleCnt="3">
        <dgm:presLayoutVars>
          <dgm:bulletEnabled val="1"/>
        </dgm:presLayoutVars>
      </dgm:prSet>
      <dgm:spPr/>
    </dgm:pt>
    <dgm:pt modelId="{093EEAED-67D9-F944-A87B-31EC4B471D80}" type="pres">
      <dgm:prSet presAssocID="{68B78014-C649-2742-94FA-88F541CED6A4}" presName="Name13" presStyleLbl="parChTrans1D2" presStyleIdx="1" presStyleCnt="3"/>
      <dgm:spPr/>
    </dgm:pt>
    <dgm:pt modelId="{68AF0368-D4D6-8849-A2D1-CE6D264F2D33}" type="pres">
      <dgm:prSet presAssocID="{ADC17C78-4CF9-4E4C-A45A-420D4BF233FE}" presName="childText" presStyleLbl="bgAcc1" presStyleIdx="1" presStyleCnt="3" custScaleX="190217">
        <dgm:presLayoutVars>
          <dgm:bulletEnabled val="1"/>
        </dgm:presLayoutVars>
      </dgm:prSet>
      <dgm:spPr/>
    </dgm:pt>
    <dgm:pt modelId="{CBFBB867-C788-BD42-8BEA-9C52402A61C8}" type="pres">
      <dgm:prSet presAssocID="{0B632FE8-64EC-DE4D-B9DB-B43B507CED5E}" presName="Name13" presStyleLbl="parChTrans1D2" presStyleIdx="2" presStyleCnt="3"/>
      <dgm:spPr/>
    </dgm:pt>
    <dgm:pt modelId="{82D06141-3009-F24B-96F5-20E5F036649D}" type="pres">
      <dgm:prSet presAssocID="{D139C669-9A67-6E42-86C7-A8C690439E08}" presName="childText" presStyleLbl="bgAcc1" presStyleIdx="2" presStyleCnt="3">
        <dgm:presLayoutVars>
          <dgm:bulletEnabled val="1"/>
        </dgm:presLayoutVars>
      </dgm:prSet>
      <dgm:spPr/>
    </dgm:pt>
  </dgm:ptLst>
  <dgm:cxnLst>
    <dgm:cxn modelId="{D804660D-3A91-FB46-B32D-EFFFAE083AFA}" type="presOf" srcId="{D139C669-9A67-6E42-86C7-A8C690439E08}" destId="{82D06141-3009-F24B-96F5-20E5F036649D}" srcOrd="0" destOrd="0" presId="urn:microsoft.com/office/officeart/2005/8/layout/hierarchy3"/>
    <dgm:cxn modelId="{DBCC4015-56FB-F140-86E4-AEDA4384737D}" srcId="{30920346-6E1B-074B-A6BE-604DE98FD4B9}" destId="{D139C669-9A67-6E42-86C7-A8C690439E08}" srcOrd="2" destOrd="0" parTransId="{0B632FE8-64EC-DE4D-B9DB-B43B507CED5E}" sibTransId="{943BFE88-C131-5841-98E4-AFA101AD3E0A}"/>
    <dgm:cxn modelId="{346EF628-B2BF-A547-A27A-5B835A836448}" type="presOf" srcId="{0B632FE8-64EC-DE4D-B9DB-B43B507CED5E}" destId="{CBFBB867-C788-BD42-8BEA-9C52402A61C8}" srcOrd="0" destOrd="0" presId="urn:microsoft.com/office/officeart/2005/8/layout/hierarchy3"/>
    <dgm:cxn modelId="{9920E434-6257-DE49-89C9-7BAEE814C408}" srcId="{30920346-6E1B-074B-A6BE-604DE98FD4B9}" destId="{ADC17C78-4CF9-4E4C-A45A-420D4BF233FE}" srcOrd="1" destOrd="0" parTransId="{68B78014-C649-2742-94FA-88F541CED6A4}" sibTransId="{1F7F2AE0-D41E-8F40-B818-D90332AED6FF}"/>
    <dgm:cxn modelId="{77D4C64B-7BC9-C744-9209-F6DED81542FA}" type="presOf" srcId="{ADC17C78-4CF9-4E4C-A45A-420D4BF233FE}" destId="{68AF0368-D4D6-8849-A2D1-CE6D264F2D33}" srcOrd="0" destOrd="0" presId="urn:microsoft.com/office/officeart/2005/8/layout/hierarchy3"/>
    <dgm:cxn modelId="{BF376183-C21A-544C-BA13-2F0C31716C09}" type="presOf" srcId="{30920346-6E1B-074B-A6BE-604DE98FD4B9}" destId="{F5291361-2A91-B748-B9CE-FB9833137893}" srcOrd="1" destOrd="0" presId="urn:microsoft.com/office/officeart/2005/8/layout/hierarchy3"/>
    <dgm:cxn modelId="{F51F7392-2EB4-1442-9B6B-33DB75341AC3}" type="presOf" srcId="{FD252989-FE03-F14C-83CC-9A441EE659FB}" destId="{0942103E-7609-9F4D-B32C-1DECC10CD9B0}" srcOrd="0" destOrd="0" presId="urn:microsoft.com/office/officeart/2005/8/layout/hierarchy3"/>
    <dgm:cxn modelId="{12BD369B-1F48-0644-8641-3FB8991E54A4}" srcId="{B1427A02-2594-C246-BE93-A0DBE02F522F}" destId="{30920346-6E1B-074B-A6BE-604DE98FD4B9}" srcOrd="0" destOrd="0" parTransId="{F125FFFD-9481-A940-928B-A6752B24D4F0}" sibTransId="{3E5EA2A9-92C5-7642-A276-B8AA9555C919}"/>
    <dgm:cxn modelId="{BA17EDAE-150D-5E41-94B3-68B28FC4F252}" type="presOf" srcId="{049E1114-EAA1-1746-9A2D-31D3A761E1D2}" destId="{5693382C-13B3-B947-B0A8-6DCD9D23BD9E}" srcOrd="0" destOrd="0" presId="urn:microsoft.com/office/officeart/2005/8/layout/hierarchy3"/>
    <dgm:cxn modelId="{56F4B3D5-C9A4-DE49-A3D7-1E47B41BE0D3}" type="presOf" srcId="{30920346-6E1B-074B-A6BE-604DE98FD4B9}" destId="{94EC5915-AC26-A245-A1A8-9B2E8F76BA94}" srcOrd="0" destOrd="0" presId="urn:microsoft.com/office/officeart/2005/8/layout/hierarchy3"/>
    <dgm:cxn modelId="{657195DB-E929-7247-8C66-ECF120FBA91B}" srcId="{30920346-6E1B-074B-A6BE-604DE98FD4B9}" destId="{049E1114-EAA1-1746-9A2D-31D3A761E1D2}" srcOrd="0" destOrd="0" parTransId="{FD252989-FE03-F14C-83CC-9A441EE659FB}" sibTransId="{6CC2B614-4EBA-FB42-A008-EA0A4F0CB96A}"/>
    <dgm:cxn modelId="{A4806FE2-D3F0-9B46-B944-40BF60AB764C}" type="presOf" srcId="{68B78014-C649-2742-94FA-88F541CED6A4}" destId="{093EEAED-67D9-F944-A87B-31EC4B471D80}" srcOrd="0" destOrd="0" presId="urn:microsoft.com/office/officeart/2005/8/layout/hierarchy3"/>
    <dgm:cxn modelId="{19C59AF4-7B07-5046-84C0-61AAF3BFE478}" type="presOf" srcId="{B1427A02-2594-C246-BE93-A0DBE02F522F}" destId="{39D731A5-D1E1-2F44-85E7-06D8AB07E1C1}" srcOrd="0" destOrd="0" presId="urn:microsoft.com/office/officeart/2005/8/layout/hierarchy3"/>
    <dgm:cxn modelId="{6E1BC551-0547-044D-8CB3-F1EDFFADD767}" type="presParOf" srcId="{39D731A5-D1E1-2F44-85E7-06D8AB07E1C1}" destId="{D745D60F-1BE3-F14D-97C7-BC9DB2B19FA8}" srcOrd="0" destOrd="0" presId="urn:microsoft.com/office/officeart/2005/8/layout/hierarchy3"/>
    <dgm:cxn modelId="{991652E9-6EEA-B54C-8651-685CB4A40054}" type="presParOf" srcId="{D745D60F-1BE3-F14D-97C7-BC9DB2B19FA8}" destId="{8E846946-83F7-1340-8AAF-950B9C9015D9}" srcOrd="0" destOrd="0" presId="urn:microsoft.com/office/officeart/2005/8/layout/hierarchy3"/>
    <dgm:cxn modelId="{428118B8-B050-E241-9AF8-B70BED644009}" type="presParOf" srcId="{8E846946-83F7-1340-8AAF-950B9C9015D9}" destId="{94EC5915-AC26-A245-A1A8-9B2E8F76BA94}" srcOrd="0" destOrd="0" presId="urn:microsoft.com/office/officeart/2005/8/layout/hierarchy3"/>
    <dgm:cxn modelId="{B0A0CBE3-9F96-7E4F-BFCC-1EBB05FF52DB}" type="presParOf" srcId="{8E846946-83F7-1340-8AAF-950B9C9015D9}" destId="{F5291361-2A91-B748-B9CE-FB9833137893}" srcOrd="1" destOrd="0" presId="urn:microsoft.com/office/officeart/2005/8/layout/hierarchy3"/>
    <dgm:cxn modelId="{A53C090E-1BF3-0341-B9CE-0CDB5382954E}" type="presParOf" srcId="{D745D60F-1BE3-F14D-97C7-BC9DB2B19FA8}" destId="{99A495AA-53DA-DE48-A2CD-A025AE4D9FDD}" srcOrd="1" destOrd="0" presId="urn:microsoft.com/office/officeart/2005/8/layout/hierarchy3"/>
    <dgm:cxn modelId="{9A9A7749-7663-BD46-92D5-42867340B5E6}" type="presParOf" srcId="{99A495AA-53DA-DE48-A2CD-A025AE4D9FDD}" destId="{0942103E-7609-9F4D-B32C-1DECC10CD9B0}" srcOrd="0" destOrd="0" presId="urn:microsoft.com/office/officeart/2005/8/layout/hierarchy3"/>
    <dgm:cxn modelId="{3A5EF463-74F4-5446-9ED1-9EA213C847EE}" type="presParOf" srcId="{99A495AA-53DA-DE48-A2CD-A025AE4D9FDD}" destId="{5693382C-13B3-B947-B0A8-6DCD9D23BD9E}" srcOrd="1" destOrd="0" presId="urn:microsoft.com/office/officeart/2005/8/layout/hierarchy3"/>
    <dgm:cxn modelId="{53F7262B-6B1E-1849-9AFA-5AAA40C4CEED}" type="presParOf" srcId="{99A495AA-53DA-DE48-A2CD-A025AE4D9FDD}" destId="{093EEAED-67D9-F944-A87B-31EC4B471D80}" srcOrd="2" destOrd="0" presId="urn:microsoft.com/office/officeart/2005/8/layout/hierarchy3"/>
    <dgm:cxn modelId="{F11CF76B-B0FC-7449-A836-B8626454E479}" type="presParOf" srcId="{99A495AA-53DA-DE48-A2CD-A025AE4D9FDD}" destId="{68AF0368-D4D6-8849-A2D1-CE6D264F2D33}" srcOrd="3" destOrd="0" presId="urn:microsoft.com/office/officeart/2005/8/layout/hierarchy3"/>
    <dgm:cxn modelId="{489187D6-0A37-2543-B333-264B2949494E}" type="presParOf" srcId="{99A495AA-53DA-DE48-A2CD-A025AE4D9FDD}" destId="{CBFBB867-C788-BD42-8BEA-9C52402A61C8}" srcOrd="4" destOrd="0" presId="urn:microsoft.com/office/officeart/2005/8/layout/hierarchy3"/>
    <dgm:cxn modelId="{24FFF75A-3166-6A46-890D-4ACB4A4A82EC}" type="presParOf" srcId="{99A495AA-53DA-DE48-A2CD-A025AE4D9FDD}" destId="{82D06141-3009-F24B-96F5-20E5F036649D}" srcOrd="5"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FE43D-2D74-44AF-9300-E5F4D2D31F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77F88B-7F8F-467E-9973-B0BCAF9A45FA}">
      <dgm:prSet custT="1"/>
      <dgm:spPr/>
      <dgm:t>
        <a:bodyPr/>
        <a:lstStyle/>
        <a:p>
          <a:pPr rtl="0"/>
          <a:r>
            <a:rPr lang="en-US" sz="2000" dirty="0"/>
            <a:t>Data-driven (skills) hierarchy</a:t>
          </a:r>
        </a:p>
      </dgm:t>
    </dgm:pt>
    <dgm:pt modelId="{710B79A7-DC70-4E05-90DB-986095264F36}" type="parTrans" cxnId="{7EB59108-D8F7-402B-A75A-B04DC3C148E8}">
      <dgm:prSet/>
      <dgm:spPr/>
      <dgm:t>
        <a:bodyPr/>
        <a:lstStyle/>
        <a:p>
          <a:endParaRPr lang="en-US"/>
        </a:p>
      </dgm:t>
    </dgm:pt>
    <dgm:pt modelId="{A0B38EF7-7367-4260-B43B-B0EC4ABCAE97}" type="sibTrans" cxnId="{7EB59108-D8F7-402B-A75A-B04DC3C148E8}">
      <dgm:prSet/>
      <dgm:spPr/>
      <dgm:t>
        <a:bodyPr/>
        <a:lstStyle/>
        <a:p>
          <a:endParaRPr lang="en-US"/>
        </a:p>
      </dgm:t>
    </dgm:pt>
    <dgm:pt modelId="{871BCF5E-18DC-4CD3-ADAC-79EB531F4857}">
      <dgm:prSet phldr="0" custT="1"/>
      <dgm:spPr/>
      <dgm:t>
        <a:bodyPr/>
        <a:lstStyle/>
        <a:p>
          <a:pPr rtl="0"/>
          <a:r>
            <a:rPr lang="en-US" sz="2000" dirty="0">
              <a:effectLst/>
              <a:latin typeface="Verdana" panose="020B0604030504040204" pitchFamily="34" charset="0"/>
              <a:ea typeface="Verdana" panose="020B0604030504040204" pitchFamily="34" charset="0"/>
              <a:cs typeface="Verdana" panose="020B0604030504040204" pitchFamily="34" charset="0"/>
            </a:rPr>
            <a:t>Where do you see the added value of data-driven (skills) ESCO hierarchy? </a:t>
          </a:r>
          <a:endParaRPr lang="en-GB" sz="2000" i="1" dirty="0">
            <a:solidFill>
              <a:schemeClr val="accent6">
                <a:lumMod val="75000"/>
              </a:schemeClr>
            </a:solidFill>
            <a:latin typeface="+mn-lt"/>
            <a:ea typeface="+mn-ea"/>
            <a:cs typeface="+mn-cs"/>
          </a:endParaRPr>
        </a:p>
      </dgm:t>
    </dgm:pt>
    <dgm:pt modelId="{5A5EE880-980C-415E-9A6E-903B8798A93D}" type="parTrans" cxnId="{0EF83645-F52E-4BB5-B04A-5D40ADD3AAFF}">
      <dgm:prSet/>
      <dgm:spPr/>
      <dgm:t>
        <a:bodyPr/>
        <a:lstStyle/>
        <a:p>
          <a:endParaRPr lang="en-US"/>
        </a:p>
      </dgm:t>
    </dgm:pt>
    <dgm:pt modelId="{BACAEC9B-8F1E-4B4F-AD5F-F5ACF39DB6B7}" type="sibTrans" cxnId="{0EF83645-F52E-4BB5-B04A-5D40ADD3AAFF}">
      <dgm:prSet/>
      <dgm:spPr/>
      <dgm:t>
        <a:bodyPr/>
        <a:lstStyle/>
        <a:p>
          <a:endParaRPr lang="en-US"/>
        </a:p>
      </dgm:t>
    </dgm:pt>
    <dgm:pt modelId="{A7B50173-082C-D849-9814-7A98DB55CEB1}">
      <dgm:prSet custT="1"/>
      <dgm:spPr/>
      <dgm:t>
        <a:bodyPr/>
        <a:lstStyle/>
        <a:p>
          <a:pPr rtl="0"/>
          <a:r>
            <a:rPr lang="en-US" sz="2000" dirty="0">
              <a:effectLst/>
              <a:latin typeface="Verdana" panose="020B0604030504040204" pitchFamily="34" charset="0"/>
              <a:ea typeface="Verdana" panose="020B0604030504040204" pitchFamily="34" charset="0"/>
              <a:cs typeface="Verdana" panose="020B0604030504040204" pitchFamily="34" charset="0"/>
            </a:rPr>
            <a:t>What can be the pitfalls of maintaining the data-driven ESCO hierarchy?</a:t>
          </a:r>
          <a:endParaRPr lang="en-GB" sz="2000" i="1" dirty="0">
            <a:solidFill>
              <a:schemeClr val="accent6">
                <a:lumMod val="75000"/>
              </a:schemeClr>
            </a:solidFill>
            <a:latin typeface="+mn-lt"/>
            <a:ea typeface="+mn-ea"/>
            <a:cs typeface="+mn-cs"/>
          </a:endParaRPr>
        </a:p>
      </dgm:t>
    </dgm:pt>
    <dgm:pt modelId="{8E71B359-9571-7349-B985-1AEBE570B273}" type="parTrans" cxnId="{4F73C399-9FF5-9843-A6F4-D5CE63ECA08F}">
      <dgm:prSet/>
      <dgm:spPr/>
      <dgm:t>
        <a:bodyPr/>
        <a:lstStyle/>
        <a:p>
          <a:endParaRPr lang="en-GB"/>
        </a:p>
      </dgm:t>
    </dgm:pt>
    <dgm:pt modelId="{6C7D6797-42BF-8243-8978-3F67EE8C2AEA}" type="sibTrans" cxnId="{4F73C399-9FF5-9843-A6F4-D5CE63ECA08F}">
      <dgm:prSet/>
      <dgm:spPr/>
      <dgm:t>
        <a:bodyPr/>
        <a:lstStyle/>
        <a:p>
          <a:endParaRPr lang="en-GB"/>
        </a:p>
      </dgm:t>
    </dgm:pt>
    <dgm:pt modelId="{848795DC-C989-C44F-91F4-64443ADE46C3}">
      <dgm:prSet phldr="0" custT="1"/>
      <dgm:spPr/>
      <dgm:t>
        <a:bodyPr/>
        <a:lstStyle/>
        <a:p>
          <a:pPr rtl="0"/>
          <a:endParaRPr lang="en-GB" sz="2000" i="1" dirty="0">
            <a:solidFill>
              <a:schemeClr val="accent6">
                <a:lumMod val="75000"/>
              </a:schemeClr>
            </a:solidFill>
            <a:latin typeface="+mn-lt"/>
            <a:ea typeface="+mn-ea"/>
            <a:cs typeface="+mn-cs"/>
          </a:endParaRPr>
        </a:p>
      </dgm:t>
    </dgm:pt>
    <dgm:pt modelId="{8ED9C610-9007-6040-8190-58D76888F98F}" type="parTrans" cxnId="{BA47A4A9-AE55-624D-927A-AFB4E3605F3F}">
      <dgm:prSet/>
      <dgm:spPr/>
      <dgm:t>
        <a:bodyPr/>
        <a:lstStyle/>
        <a:p>
          <a:endParaRPr lang="en-GB"/>
        </a:p>
      </dgm:t>
    </dgm:pt>
    <dgm:pt modelId="{3E760899-9868-D343-AF28-6AC3319326B8}" type="sibTrans" cxnId="{BA47A4A9-AE55-624D-927A-AFB4E3605F3F}">
      <dgm:prSet/>
      <dgm:spPr/>
      <dgm:t>
        <a:bodyPr/>
        <a:lstStyle/>
        <a:p>
          <a:endParaRPr lang="en-GB"/>
        </a:p>
      </dgm:t>
    </dgm:pt>
    <dgm:pt modelId="{66250259-682B-1E4F-B312-7C2224E15D87}">
      <dgm:prSet phldr="0" custT="1"/>
      <dgm:spPr/>
      <dgm:t>
        <a:bodyPr/>
        <a:lstStyle/>
        <a:p>
          <a:pPr rtl="0"/>
          <a:endParaRPr lang="en-GB" sz="2000" i="1" dirty="0">
            <a:solidFill>
              <a:schemeClr val="accent6">
                <a:lumMod val="75000"/>
              </a:schemeClr>
            </a:solidFill>
            <a:latin typeface="+mn-lt"/>
            <a:ea typeface="+mn-ea"/>
            <a:cs typeface="+mn-cs"/>
          </a:endParaRPr>
        </a:p>
      </dgm:t>
    </dgm:pt>
    <dgm:pt modelId="{47743319-C4CE-2044-AE3B-44A302EE43EB}" type="parTrans" cxnId="{63D9D637-304F-7149-98A3-48C1E800E822}">
      <dgm:prSet/>
      <dgm:spPr/>
      <dgm:t>
        <a:bodyPr/>
        <a:lstStyle/>
        <a:p>
          <a:endParaRPr lang="en-GB"/>
        </a:p>
      </dgm:t>
    </dgm:pt>
    <dgm:pt modelId="{85C9F177-97CE-F541-BB0A-E8DB5A6D4120}" type="sibTrans" cxnId="{63D9D637-304F-7149-98A3-48C1E800E822}">
      <dgm:prSet/>
      <dgm:spPr/>
      <dgm:t>
        <a:bodyPr/>
        <a:lstStyle/>
        <a:p>
          <a:endParaRPr lang="en-GB"/>
        </a:p>
      </dgm:t>
    </dgm:pt>
    <dgm:pt modelId="{0AA9D358-0D5E-2F4C-8680-D87EBAB51D5E}">
      <dgm:prSet custT="1"/>
      <dgm:spPr/>
      <dgm:t>
        <a:bodyPr/>
        <a:lstStyle/>
        <a:p>
          <a:r>
            <a:rPr lang="en-US" sz="2000" dirty="0">
              <a:effectLst/>
              <a:latin typeface="Verdana" panose="020B0604030504040204" pitchFamily="34" charset="0"/>
              <a:ea typeface="Verdana" panose="020B0604030504040204" pitchFamily="34" charset="0"/>
              <a:cs typeface="Verdana" panose="020B0604030504040204" pitchFamily="34" charset="0"/>
            </a:rPr>
            <a:t>Would you recommend the use of data-driven clustering for the skills pillar, the occupations pillar, or both?</a:t>
          </a:r>
          <a:endParaRPr lang="en-GB" sz="2000" i="1" dirty="0">
            <a:solidFill>
              <a:schemeClr val="accent6">
                <a:lumMod val="75000"/>
              </a:schemeClr>
            </a:solidFill>
            <a:latin typeface="+mn-lt"/>
            <a:ea typeface="+mn-ea"/>
            <a:cs typeface="+mn-cs"/>
          </a:endParaRPr>
        </a:p>
      </dgm:t>
    </dgm:pt>
    <dgm:pt modelId="{7616D645-E60D-B543-BC64-1FD9048AE565}" type="parTrans" cxnId="{956F2CA6-2401-A541-B594-E2DDA3652177}">
      <dgm:prSet/>
      <dgm:spPr/>
      <dgm:t>
        <a:bodyPr/>
        <a:lstStyle/>
        <a:p>
          <a:endParaRPr lang="en-GB"/>
        </a:p>
      </dgm:t>
    </dgm:pt>
    <dgm:pt modelId="{4667F635-7661-554D-B76F-5376C7A5D0E0}" type="sibTrans" cxnId="{956F2CA6-2401-A541-B594-E2DDA3652177}">
      <dgm:prSet/>
      <dgm:spPr/>
      <dgm:t>
        <a:bodyPr/>
        <a:lstStyle/>
        <a:p>
          <a:endParaRPr lang="en-GB"/>
        </a:p>
      </dgm:t>
    </dgm:pt>
    <dgm:pt modelId="{1F9CE40B-B6DF-9C45-AEAD-8C8169B4DB0E}">
      <dgm:prSet custT="1"/>
      <dgm:spPr/>
      <dgm:t>
        <a:bodyPr/>
        <a:lstStyle/>
        <a:p>
          <a:pPr rtl="0"/>
          <a:endParaRPr lang="en-GB" sz="2000" i="1" dirty="0">
            <a:solidFill>
              <a:schemeClr val="accent6">
                <a:lumMod val="75000"/>
              </a:schemeClr>
            </a:solidFill>
            <a:latin typeface="+mn-lt"/>
            <a:ea typeface="+mn-ea"/>
            <a:cs typeface="+mn-cs"/>
          </a:endParaRPr>
        </a:p>
      </dgm:t>
    </dgm:pt>
    <dgm:pt modelId="{1651A647-E7A0-7E41-8944-1BA7E4085A69}" type="parTrans" cxnId="{3BA0FE66-11D7-4D4A-8B80-1392433923EC}">
      <dgm:prSet/>
      <dgm:spPr/>
      <dgm:t>
        <a:bodyPr/>
        <a:lstStyle/>
        <a:p>
          <a:endParaRPr lang="en-GB"/>
        </a:p>
      </dgm:t>
    </dgm:pt>
    <dgm:pt modelId="{99B2CC41-A929-C145-8BC5-A1C9F0E2DAB1}" type="sibTrans" cxnId="{3BA0FE66-11D7-4D4A-8B80-1392433923EC}">
      <dgm:prSet/>
      <dgm:spPr/>
      <dgm:t>
        <a:bodyPr/>
        <a:lstStyle/>
        <a:p>
          <a:endParaRPr lang="en-GB"/>
        </a:p>
      </dgm:t>
    </dgm:pt>
    <dgm:pt modelId="{56750AC4-66B3-44C0-8FF5-8CB83204A79D}" type="pres">
      <dgm:prSet presAssocID="{556FE43D-2D74-44AF-9300-E5F4D2D31FC0}" presName="linear" presStyleCnt="0">
        <dgm:presLayoutVars>
          <dgm:animLvl val="lvl"/>
          <dgm:resizeHandles val="exact"/>
        </dgm:presLayoutVars>
      </dgm:prSet>
      <dgm:spPr/>
    </dgm:pt>
    <dgm:pt modelId="{5AA64860-3BE9-4BF4-B701-8C56CB02493A}" type="pres">
      <dgm:prSet presAssocID="{CF77F88B-7F8F-467E-9973-B0BCAF9A45FA}" presName="parentText" presStyleLbl="node1" presStyleIdx="0" presStyleCnt="1" custScaleY="63152" custLinFactNeighborY="-7371">
        <dgm:presLayoutVars>
          <dgm:chMax val="0"/>
          <dgm:bulletEnabled val="1"/>
        </dgm:presLayoutVars>
      </dgm:prSet>
      <dgm:spPr/>
    </dgm:pt>
    <dgm:pt modelId="{347B9E83-5D21-4248-A064-7EEA50DE67AC}" type="pres">
      <dgm:prSet presAssocID="{CF77F88B-7F8F-467E-9973-B0BCAF9A45FA}" presName="childText" presStyleLbl="revTx" presStyleIdx="0" presStyleCnt="1">
        <dgm:presLayoutVars>
          <dgm:bulletEnabled val="1"/>
        </dgm:presLayoutVars>
      </dgm:prSet>
      <dgm:spPr/>
    </dgm:pt>
  </dgm:ptLst>
  <dgm:cxnLst>
    <dgm:cxn modelId="{7EB59108-D8F7-402B-A75A-B04DC3C148E8}" srcId="{556FE43D-2D74-44AF-9300-E5F4D2D31FC0}" destId="{CF77F88B-7F8F-467E-9973-B0BCAF9A45FA}" srcOrd="0" destOrd="0" parTransId="{710B79A7-DC70-4E05-90DB-986095264F36}" sibTransId="{A0B38EF7-7367-4260-B43B-B0EC4ABCAE97}"/>
    <dgm:cxn modelId="{39BCDB15-D044-4B8A-BD7F-1FE67E2ABB5A}" type="presOf" srcId="{CF77F88B-7F8F-467E-9973-B0BCAF9A45FA}" destId="{5AA64860-3BE9-4BF4-B701-8C56CB02493A}" srcOrd="0" destOrd="0" presId="urn:microsoft.com/office/officeart/2005/8/layout/vList2"/>
    <dgm:cxn modelId="{707BD92F-E4C1-45A3-BFCE-CD964ED7CCF6}" type="presOf" srcId="{871BCF5E-18DC-4CD3-ADAC-79EB531F4857}" destId="{347B9E83-5D21-4248-A064-7EEA50DE67AC}" srcOrd="0" destOrd="1" presId="urn:microsoft.com/office/officeart/2005/8/layout/vList2"/>
    <dgm:cxn modelId="{D5E96631-75E5-413A-BBDD-2FC51D036B88}" type="presOf" srcId="{556FE43D-2D74-44AF-9300-E5F4D2D31FC0}" destId="{56750AC4-66B3-44C0-8FF5-8CB83204A79D}" srcOrd="0" destOrd="0" presId="urn:microsoft.com/office/officeart/2005/8/layout/vList2"/>
    <dgm:cxn modelId="{63D9D637-304F-7149-98A3-48C1E800E822}" srcId="{CF77F88B-7F8F-467E-9973-B0BCAF9A45FA}" destId="{66250259-682B-1E4F-B312-7C2224E15D87}" srcOrd="0" destOrd="0" parTransId="{47743319-C4CE-2044-AE3B-44A302EE43EB}" sibTransId="{85C9F177-97CE-F541-BB0A-E8DB5A6D4120}"/>
    <dgm:cxn modelId="{0EF83645-F52E-4BB5-B04A-5D40ADD3AAFF}" srcId="{CF77F88B-7F8F-467E-9973-B0BCAF9A45FA}" destId="{871BCF5E-18DC-4CD3-ADAC-79EB531F4857}" srcOrd="1" destOrd="0" parTransId="{5A5EE880-980C-415E-9A6E-903B8798A93D}" sibTransId="{BACAEC9B-8F1E-4B4F-AD5F-F5ACF39DB6B7}"/>
    <dgm:cxn modelId="{6F42344F-0C6A-424A-BB5E-E272FF583328}" type="presOf" srcId="{A7B50173-082C-D849-9814-7A98DB55CEB1}" destId="{347B9E83-5D21-4248-A064-7EEA50DE67AC}" srcOrd="0" destOrd="3" presId="urn:microsoft.com/office/officeart/2005/8/layout/vList2"/>
    <dgm:cxn modelId="{3BA0FE66-11D7-4D4A-8B80-1392433923EC}" srcId="{CF77F88B-7F8F-467E-9973-B0BCAF9A45FA}" destId="{1F9CE40B-B6DF-9C45-AEAD-8C8169B4DB0E}" srcOrd="4" destOrd="0" parTransId="{1651A647-E7A0-7E41-8944-1BA7E4085A69}" sibTransId="{99B2CC41-A929-C145-8BC5-A1C9F0E2DAB1}"/>
    <dgm:cxn modelId="{1D831F96-0CC4-114E-9683-2554FC59DA49}" type="presOf" srcId="{848795DC-C989-C44F-91F4-64443ADE46C3}" destId="{347B9E83-5D21-4248-A064-7EEA50DE67AC}" srcOrd="0" destOrd="2" presId="urn:microsoft.com/office/officeart/2005/8/layout/vList2"/>
    <dgm:cxn modelId="{4F73C399-9FF5-9843-A6F4-D5CE63ECA08F}" srcId="{CF77F88B-7F8F-467E-9973-B0BCAF9A45FA}" destId="{A7B50173-082C-D849-9814-7A98DB55CEB1}" srcOrd="3" destOrd="0" parTransId="{8E71B359-9571-7349-B985-1AEBE570B273}" sibTransId="{6C7D6797-42BF-8243-8978-3F67EE8C2AEA}"/>
    <dgm:cxn modelId="{956F2CA6-2401-A541-B594-E2DDA3652177}" srcId="{CF77F88B-7F8F-467E-9973-B0BCAF9A45FA}" destId="{0AA9D358-0D5E-2F4C-8680-D87EBAB51D5E}" srcOrd="5" destOrd="0" parTransId="{7616D645-E60D-B543-BC64-1FD9048AE565}" sibTransId="{4667F635-7661-554D-B76F-5376C7A5D0E0}"/>
    <dgm:cxn modelId="{BA47A4A9-AE55-624D-927A-AFB4E3605F3F}" srcId="{CF77F88B-7F8F-467E-9973-B0BCAF9A45FA}" destId="{848795DC-C989-C44F-91F4-64443ADE46C3}" srcOrd="2" destOrd="0" parTransId="{8ED9C610-9007-6040-8190-58D76888F98F}" sibTransId="{3E760899-9868-D343-AF28-6AC3319326B8}"/>
    <dgm:cxn modelId="{899A18BB-A493-F341-9F47-A0BD672622BD}" type="presOf" srcId="{1F9CE40B-B6DF-9C45-AEAD-8C8169B4DB0E}" destId="{347B9E83-5D21-4248-A064-7EEA50DE67AC}" srcOrd="0" destOrd="4" presId="urn:microsoft.com/office/officeart/2005/8/layout/vList2"/>
    <dgm:cxn modelId="{BB25E4CA-9EFA-234B-B7DB-EFB30991CF3B}" type="presOf" srcId="{0AA9D358-0D5E-2F4C-8680-D87EBAB51D5E}" destId="{347B9E83-5D21-4248-A064-7EEA50DE67AC}" srcOrd="0" destOrd="5" presId="urn:microsoft.com/office/officeart/2005/8/layout/vList2"/>
    <dgm:cxn modelId="{F5BB87DE-F466-1E41-88AA-5949A5804B0B}" type="presOf" srcId="{66250259-682B-1E4F-B312-7C2224E15D87}" destId="{347B9E83-5D21-4248-A064-7EEA50DE67AC}" srcOrd="0" destOrd="0" presId="urn:microsoft.com/office/officeart/2005/8/layout/vList2"/>
    <dgm:cxn modelId="{9D43AAFA-6D6D-4442-9FE1-676C10198049}" type="presParOf" srcId="{56750AC4-66B3-44C0-8FF5-8CB83204A79D}" destId="{5AA64860-3BE9-4BF4-B701-8C56CB02493A}" srcOrd="0" destOrd="0" presId="urn:microsoft.com/office/officeart/2005/8/layout/vList2"/>
    <dgm:cxn modelId="{FC68D5BF-27C9-4669-B347-110BE7B6A33F}" type="presParOf" srcId="{56750AC4-66B3-44C0-8FF5-8CB83204A79D}" destId="{347B9E83-5D21-4248-A064-7EEA50DE67A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6FE43D-2D74-44AF-9300-E5F4D2D31F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77F88B-7F8F-467E-9973-B0BCAF9A45FA}">
      <dgm:prSet custT="1"/>
      <dgm:spPr/>
      <dgm:t>
        <a:bodyPr/>
        <a:lstStyle/>
        <a:p>
          <a:pPr rtl="0"/>
          <a:r>
            <a:rPr lang="en-US" sz="2000" dirty="0"/>
            <a:t>Data-driven (skills) hierarchy</a:t>
          </a:r>
        </a:p>
      </dgm:t>
    </dgm:pt>
    <dgm:pt modelId="{710B79A7-DC70-4E05-90DB-986095264F36}" type="parTrans" cxnId="{7EB59108-D8F7-402B-A75A-B04DC3C148E8}">
      <dgm:prSet/>
      <dgm:spPr/>
      <dgm:t>
        <a:bodyPr/>
        <a:lstStyle/>
        <a:p>
          <a:endParaRPr lang="en-US"/>
        </a:p>
      </dgm:t>
    </dgm:pt>
    <dgm:pt modelId="{A0B38EF7-7367-4260-B43B-B0EC4ABCAE97}" type="sibTrans" cxnId="{7EB59108-D8F7-402B-A75A-B04DC3C148E8}">
      <dgm:prSet/>
      <dgm:spPr/>
      <dgm:t>
        <a:bodyPr/>
        <a:lstStyle/>
        <a:p>
          <a:endParaRPr lang="en-US"/>
        </a:p>
      </dgm:t>
    </dgm:pt>
    <dgm:pt modelId="{871BCF5E-18DC-4CD3-ADAC-79EB531F4857}">
      <dgm:prSet phldr="0" custT="1"/>
      <dgm:spPr/>
      <dgm:t>
        <a:bodyPr/>
        <a:lstStyle/>
        <a:p>
          <a:pPr rtl="0"/>
          <a:endParaRPr lang="en-GB" sz="2000" i="1" kern="1200" dirty="0">
            <a:solidFill>
              <a:schemeClr val="accent6">
                <a:lumMod val="75000"/>
              </a:schemeClr>
            </a:solidFill>
            <a:latin typeface="+mn-lt"/>
            <a:ea typeface="+mn-ea"/>
            <a:cs typeface="+mn-cs"/>
          </a:endParaRPr>
        </a:p>
      </dgm:t>
    </dgm:pt>
    <dgm:pt modelId="{5A5EE880-980C-415E-9A6E-903B8798A93D}" type="parTrans" cxnId="{0EF83645-F52E-4BB5-B04A-5D40ADD3AAFF}">
      <dgm:prSet/>
      <dgm:spPr/>
      <dgm:t>
        <a:bodyPr/>
        <a:lstStyle/>
        <a:p>
          <a:endParaRPr lang="en-US"/>
        </a:p>
      </dgm:t>
    </dgm:pt>
    <dgm:pt modelId="{BACAEC9B-8F1E-4B4F-AD5F-F5ACF39DB6B7}" type="sibTrans" cxnId="{0EF83645-F52E-4BB5-B04A-5D40ADD3AAFF}">
      <dgm:prSet/>
      <dgm:spPr/>
      <dgm:t>
        <a:bodyPr/>
        <a:lstStyle/>
        <a:p>
          <a:endParaRPr lang="en-US"/>
        </a:p>
      </dgm:t>
    </dgm:pt>
    <dgm:pt modelId="{A7B50173-082C-D849-9814-7A98DB55CEB1}">
      <dgm:prSet custT="1"/>
      <dgm:spPr/>
      <dgm:t>
        <a:bodyPr/>
        <a:lstStyle/>
        <a:p>
          <a:pPr rtl="0"/>
          <a:r>
            <a:rPr lang="en-US" sz="2000" kern="1200" dirty="0">
              <a:effectLst/>
              <a:latin typeface="Verdana" panose="020B0604030504040204" pitchFamily="34" charset="0"/>
              <a:ea typeface="Verdana" panose="020B0604030504040204" pitchFamily="34" charset="0"/>
              <a:cs typeface="Verdana" panose="020B0604030504040204" pitchFamily="34" charset="0"/>
            </a:rPr>
            <a:t>What factors should be kept in mind when introducing data-driven (skills) hierarchy in ESCO? (technical implications, consequences to implementers, data availability,..)</a:t>
          </a:r>
          <a:endParaRPr lang="en-GB" sz="2000" i="1" kern="1200" dirty="0">
            <a:solidFill>
              <a:schemeClr val="accent6">
                <a:lumMod val="75000"/>
              </a:schemeClr>
            </a:solidFill>
            <a:latin typeface="+mn-lt"/>
            <a:ea typeface="+mn-ea"/>
            <a:cs typeface="+mn-cs"/>
          </a:endParaRPr>
        </a:p>
      </dgm:t>
    </dgm:pt>
    <dgm:pt modelId="{8E71B359-9571-7349-B985-1AEBE570B273}" type="parTrans" cxnId="{4F73C399-9FF5-9843-A6F4-D5CE63ECA08F}">
      <dgm:prSet/>
      <dgm:spPr/>
      <dgm:t>
        <a:bodyPr/>
        <a:lstStyle/>
        <a:p>
          <a:endParaRPr lang="en-GB"/>
        </a:p>
      </dgm:t>
    </dgm:pt>
    <dgm:pt modelId="{6C7D6797-42BF-8243-8978-3F67EE8C2AEA}" type="sibTrans" cxnId="{4F73C399-9FF5-9843-A6F4-D5CE63ECA08F}">
      <dgm:prSet/>
      <dgm:spPr/>
      <dgm:t>
        <a:bodyPr/>
        <a:lstStyle/>
        <a:p>
          <a:endParaRPr lang="en-GB"/>
        </a:p>
      </dgm:t>
    </dgm:pt>
    <dgm:pt modelId="{F57CF516-2443-DC44-A5EE-CA57F7335E84}">
      <dgm:prSet phldr="0" custT="1"/>
      <dgm:spPr/>
      <dgm:t>
        <a:bodyPr/>
        <a:lstStyle/>
        <a:p>
          <a:pPr rtl="0"/>
          <a:r>
            <a:rPr lang="en-GB" sz="2000" kern="1200" dirty="0">
              <a:ea typeface="Verdana"/>
            </a:rPr>
            <a:t>If the alternative (skills) hierarchy was to be pursued, which of the three types of clustering would you recommend? Which one would you not recommend?</a:t>
          </a:r>
          <a:endParaRPr lang="en-GB" sz="2000" i="1" kern="1200" dirty="0">
            <a:solidFill>
              <a:schemeClr val="accent6">
                <a:lumMod val="75000"/>
              </a:schemeClr>
            </a:solidFill>
            <a:latin typeface="+mn-lt"/>
            <a:ea typeface="+mn-ea"/>
            <a:cs typeface="+mn-cs"/>
          </a:endParaRPr>
        </a:p>
      </dgm:t>
    </dgm:pt>
    <dgm:pt modelId="{566D2AD2-C842-8644-83C4-B2C316AD0FB1}" type="parTrans" cxnId="{31346936-CB40-5743-ADEF-35F32A92E468}">
      <dgm:prSet/>
      <dgm:spPr/>
      <dgm:t>
        <a:bodyPr/>
        <a:lstStyle/>
        <a:p>
          <a:endParaRPr lang="en-GB"/>
        </a:p>
      </dgm:t>
    </dgm:pt>
    <dgm:pt modelId="{A0CAEC3E-6DD2-5648-990B-37936F509182}" type="sibTrans" cxnId="{31346936-CB40-5743-ADEF-35F32A92E468}">
      <dgm:prSet/>
      <dgm:spPr/>
      <dgm:t>
        <a:bodyPr/>
        <a:lstStyle/>
        <a:p>
          <a:endParaRPr lang="en-GB"/>
        </a:p>
      </dgm:t>
    </dgm:pt>
    <dgm:pt modelId="{D4DE9163-FD20-0D41-8655-7FF3539FF671}">
      <dgm:prSet phldr="0" custT="1"/>
      <dgm:spPr/>
      <dgm:t>
        <a:bodyPr/>
        <a:lstStyle/>
        <a:p>
          <a:pPr rtl="0"/>
          <a:endParaRPr lang="en-GB" sz="2000" i="1" kern="1200" dirty="0">
            <a:solidFill>
              <a:schemeClr val="accent6">
                <a:lumMod val="75000"/>
              </a:schemeClr>
            </a:solidFill>
            <a:latin typeface="+mn-lt"/>
            <a:ea typeface="+mn-ea"/>
            <a:cs typeface="+mn-cs"/>
          </a:endParaRPr>
        </a:p>
      </dgm:t>
    </dgm:pt>
    <dgm:pt modelId="{32F3432A-467D-7D44-B792-57FBC56E3946}" type="parTrans" cxnId="{780143E7-F45B-104F-8A2A-CA24D7E159EB}">
      <dgm:prSet/>
      <dgm:spPr/>
      <dgm:t>
        <a:bodyPr/>
        <a:lstStyle/>
        <a:p>
          <a:endParaRPr lang="en-GB"/>
        </a:p>
      </dgm:t>
    </dgm:pt>
    <dgm:pt modelId="{C9A420D0-8734-EC49-ACF4-9CBE25A7F5A4}" type="sibTrans" cxnId="{780143E7-F45B-104F-8A2A-CA24D7E159EB}">
      <dgm:prSet/>
      <dgm:spPr/>
      <dgm:t>
        <a:bodyPr/>
        <a:lstStyle/>
        <a:p>
          <a:endParaRPr lang="en-GB"/>
        </a:p>
      </dgm:t>
    </dgm:pt>
    <dgm:pt modelId="{340CF2EA-DD46-CF47-8F1E-9F5B2EDD6318}">
      <dgm:prSet custT="1"/>
      <dgm:spPr/>
      <dgm:t>
        <a:bodyPr/>
        <a:lstStyle/>
        <a:p>
          <a:pPr rtl="0"/>
          <a:endParaRPr lang="en-GB" sz="2000" i="1" kern="1200" dirty="0">
            <a:solidFill>
              <a:schemeClr val="accent6">
                <a:lumMod val="75000"/>
              </a:schemeClr>
            </a:solidFill>
            <a:latin typeface="+mn-lt"/>
            <a:ea typeface="+mn-ea"/>
            <a:cs typeface="+mn-cs"/>
          </a:endParaRPr>
        </a:p>
      </dgm:t>
    </dgm:pt>
    <dgm:pt modelId="{B79CBCB5-DF73-C046-9B74-AE8B25A537F7}" type="parTrans" cxnId="{D9DA7A5A-6EC5-3542-9766-4D7EDE2BF152}">
      <dgm:prSet/>
      <dgm:spPr/>
      <dgm:t>
        <a:bodyPr/>
        <a:lstStyle/>
        <a:p>
          <a:endParaRPr lang="en-GB"/>
        </a:p>
      </dgm:t>
    </dgm:pt>
    <dgm:pt modelId="{679E1601-AF73-FD46-9DE0-F8F35DDC2754}" type="sibTrans" cxnId="{D9DA7A5A-6EC5-3542-9766-4D7EDE2BF152}">
      <dgm:prSet/>
      <dgm:spPr/>
      <dgm:t>
        <a:bodyPr/>
        <a:lstStyle/>
        <a:p>
          <a:endParaRPr lang="en-GB"/>
        </a:p>
      </dgm:t>
    </dgm:pt>
    <dgm:pt modelId="{ED98DDB1-1675-5B4B-BBF0-95AC06A92607}">
      <dgm:prSet custT="1"/>
      <dgm:spPr/>
      <dgm:t>
        <a:bodyPr/>
        <a:lstStyle/>
        <a:p>
          <a:pPr rtl="0"/>
          <a:r>
            <a:rPr lang="en-GB" sz="2000" kern="1200" dirty="0">
              <a:solidFill>
                <a:srgbClr val="000000">
                  <a:hueOff val="0"/>
                  <a:satOff val="0"/>
                  <a:lumOff val="0"/>
                  <a:alphaOff val="0"/>
                </a:srgbClr>
              </a:solidFill>
              <a:effectLst/>
              <a:latin typeface="Verdana" panose="020B0604030504040204" pitchFamily="34" charset="0"/>
              <a:ea typeface="Verdana" panose="020B0604030504040204" pitchFamily="34" charset="0"/>
              <a:cs typeface="Verdana" panose="020B0604030504040204" pitchFamily="34" charset="0"/>
            </a:rPr>
            <a:t>What data sources could ESCO leverage for data-driven hierarchy?</a:t>
          </a:r>
        </a:p>
      </dgm:t>
    </dgm:pt>
    <dgm:pt modelId="{82F29AD3-1216-1D44-9B59-F2E3FEC412E7}" type="parTrans" cxnId="{302C98FA-F273-C746-A08E-452903780557}">
      <dgm:prSet/>
      <dgm:spPr/>
      <dgm:t>
        <a:bodyPr/>
        <a:lstStyle/>
        <a:p>
          <a:endParaRPr lang="en-GB"/>
        </a:p>
      </dgm:t>
    </dgm:pt>
    <dgm:pt modelId="{579F1798-C8EA-9E4B-B949-3ECE3610C00E}" type="sibTrans" cxnId="{302C98FA-F273-C746-A08E-452903780557}">
      <dgm:prSet/>
      <dgm:spPr/>
      <dgm:t>
        <a:bodyPr/>
        <a:lstStyle/>
        <a:p>
          <a:endParaRPr lang="en-GB"/>
        </a:p>
      </dgm:t>
    </dgm:pt>
    <dgm:pt modelId="{6D872646-4962-3C4F-8EA9-B8093D39CF5F}">
      <dgm:prSet custT="1"/>
      <dgm:spPr/>
      <dgm:t>
        <a:bodyPr/>
        <a:lstStyle/>
        <a:p>
          <a:pPr rtl="0"/>
          <a:endParaRPr lang="en-GB" sz="2000" i="1" kern="1200" dirty="0">
            <a:solidFill>
              <a:schemeClr val="accent6">
                <a:lumMod val="75000"/>
              </a:schemeClr>
            </a:solidFill>
            <a:latin typeface="+mn-lt"/>
            <a:ea typeface="+mn-ea"/>
            <a:cs typeface="+mn-cs"/>
          </a:endParaRPr>
        </a:p>
      </dgm:t>
    </dgm:pt>
    <dgm:pt modelId="{8674ABE2-A5D3-AF47-B43B-385C173569BE}" type="parTrans" cxnId="{E4EF7CBC-C016-6842-948D-DA450EDF57BB}">
      <dgm:prSet/>
      <dgm:spPr/>
      <dgm:t>
        <a:bodyPr/>
        <a:lstStyle/>
        <a:p>
          <a:endParaRPr lang="en-GB"/>
        </a:p>
      </dgm:t>
    </dgm:pt>
    <dgm:pt modelId="{605A309D-490E-8544-A675-D274028B3AD1}" type="sibTrans" cxnId="{E4EF7CBC-C016-6842-948D-DA450EDF57BB}">
      <dgm:prSet/>
      <dgm:spPr/>
      <dgm:t>
        <a:bodyPr/>
        <a:lstStyle/>
        <a:p>
          <a:endParaRPr lang="en-GB"/>
        </a:p>
      </dgm:t>
    </dgm:pt>
    <dgm:pt modelId="{56750AC4-66B3-44C0-8FF5-8CB83204A79D}" type="pres">
      <dgm:prSet presAssocID="{556FE43D-2D74-44AF-9300-E5F4D2D31FC0}" presName="linear" presStyleCnt="0">
        <dgm:presLayoutVars>
          <dgm:animLvl val="lvl"/>
          <dgm:resizeHandles val="exact"/>
        </dgm:presLayoutVars>
      </dgm:prSet>
      <dgm:spPr/>
    </dgm:pt>
    <dgm:pt modelId="{5AA64860-3BE9-4BF4-B701-8C56CB02493A}" type="pres">
      <dgm:prSet presAssocID="{CF77F88B-7F8F-467E-9973-B0BCAF9A45FA}" presName="parentText" presStyleLbl="node1" presStyleIdx="0" presStyleCnt="1" custScaleY="262574" custLinFactNeighborY="-16587">
        <dgm:presLayoutVars>
          <dgm:chMax val="0"/>
          <dgm:bulletEnabled val="1"/>
        </dgm:presLayoutVars>
      </dgm:prSet>
      <dgm:spPr/>
    </dgm:pt>
    <dgm:pt modelId="{347B9E83-5D21-4248-A064-7EEA50DE67AC}" type="pres">
      <dgm:prSet presAssocID="{CF77F88B-7F8F-467E-9973-B0BCAF9A45FA}" presName="childText" presStyleLbl="revTx" presStyleIdx="0" presStyleCnt="1">
        <dgm:presLayoutVars>
          <dgm:bulletEnabled val="1"/>
        </dgm:presLayoutVars>
      </dgm:prSet>
      <dgm:spPr/>
    </dgm:pt>
  </dgm:ptLst>
  <dgm:cxnLst>
    <dgm:cxn modelId="{7EB59108-D8F7-402B-A75A-B04DC3C148E8}" srcId="{556FE43D-2D74-44AF-9300-E5F4D2D31FC0}" destId="{CF77F88B-7F8F-467E-9973-B0BCAF9A45FA}" srcOrd="0" destOrd="0" parTransId="{710B79A7-DC70-4E05-90DB-986095264F36}" sibTransId="{A0B38EF7-7367-4260-B43B-B0EC4ABCAE97}"/>
    <dgm:cxn modelId="{39BCDB15-D044-4B8A-BD7F-1FE67E2ABB5A}" type="presOf" srcId="{CF77F88B-7F8F-467E-9973-B0BCAF9A45FA}" destId="{5AA64860-3BE9-4BF4-B701-8C56CB02493A}" srcOrd="0" destOrd="0" presId="urn:microsoft.com/office/officeart/2005/8/layout/vList2"/>
    <dgm:cxn modelId="{707BD92F-E4C1-45A3-BFCE-CD964ED7CCF6}" type="presOf" srcId="{871BCF5E-18DC-4CD3-ADAC-79EB531F4857}" destId="{347B9E83-5D21-4248-A064-7EEA50DE67AC}" srcOrd="0" destOrd="0" presId="urn:microsoft.com/office/officeart/2005/8/layout/vList2"/>
    <dgm:cxn modelId="{D5E96631-75E5-413A-BBDD-2FC51D036B88}" type="presOf" srcId="{556FE43D-2D74-44AF-9300-E5F4D2D31FC0}" destId="{56750AC4-66B3-44C0-8FF5-8CB83204A79D}" srcOrd="0" destOrd="0" presId="urn:microsoft.com/office/officeart/2005/8/layout/vList2"/>
    <dgm:cxn modelId="{31346936-CB40-5743-ADEF-35F32A92E468}" srcId="{CF77F88B-7F8F-467E-9973-B0BCAF9A45FA}" destId="{F57CF516-2443-DC44-A5EE-CA57F7335E84}" srcOrd="1" destOrd="0" parTransId="{566D2AD2-C842-8644-83C4-B2C316AD0FB1}" sibTransId="{A0CAEC3E-6DD2-5648-990B-37936F509182}"/>
    <dgm:cxn modelId="{0EF83645-F52E-4BB5-B04A-5D40ADD3AAFF}" srcId="{CF77F88B-7F8F-467E-9973-B0BCAF9A45FA}" destId="{871BCF5E-18DC-4CD3-ADAC-79EB531F4857}" srcOrd="0" destOrd="0" parTransId="{5A5EE880-980C-415E-9A6E-903B8798A93D}" sibTransId="{BACAEC9B-8F1E-4B4F-AD5F-F5ACF39DB6B7}"/>
    <dgm:cxn modelId="{60EA314B-8192-4D45-BF6C-CEC96DC19164}" type="presOf" srcId="{F57CF516-2443-DC44-A5EE-CA57F7335E84}" destId="{347B9E83-5D21-4248-A064-7EEA50DE67AC}" srcOrd="0" destOrd="1" presId="urn:microsoft.com/office/officeart/2005/8/layout/vList2"/>
    <dgm:cxn modelId="{6F42344F-0C6A-424A-BB5E-E272FF583328}" type="presOf" srcId="{A7B50173-082C-D849-9814-7A98DB55CEB1}" destId="{347B9E83-5D21-4248-A064-7EEA50DE67AC}" srcOrd="0" destOrd="3" presId="urn:microsoft.com/office/officeart/2005/8/layout/vList2"/>
    <dgm:cxn modelId="{D9DA7A5A-6EC5-3542-9766-4D7EDE2BF152}" srcId="{CF77F88B-7F8F-467E-9973-B0BCAF9A45FA}" destId="{340CF2EA-DD46-CF47-8F1E-9F5B2EDD6318}" srcOrd="6" destOrd="0" parTransId="{B79CBCB5-DF73-C046-9B74-AE8B25A537F7}" sibTransId="{679E1601-AF73-FD46-9DE0-F8F35DDC2754}"/>
    <dgm:cxn modelId="{A70FF65E-E021-3E48-AE9E-ACE04A7DEB2F}" type="presOf" srcId="{ED98DDB1-1675-5B4B-BBF0-95AC06A92607}" destId="{347B9E83-5D21-4248-A064-7EEA50DE67AC}" srcOrd="0" destOrd="5" presId="urn:microsoft.com/office/officeart/2005/8/layout/vList2"/>
    <dgm:cxn modelId="{52897B67-01D2-4C41-9466-3A8CAC713AEC}" type="presOf" srcId="{340CF2EA-DD46-CF47-8F1E-9F5B2EDD6318}" destId="{347B9E83-5D21-4248-A064-7EEA50DE67AC}" srcOrd="0" destOrd="6" presId="urn:microsoft.com/office/officeart/2005/8/layout/vList2"/>
    <dgm:cxn modelId="{9AB61D87-E57E-6540-ADFF-D876CB7F8657}" type="presOf" srcId="{D4DE9163-FD20-0D41-8655-7FF3539FF671}" destId="{347B9E83-5D21-4248-A064-7EEA50DE67AC}" srcOrd="0" destOrd="2" presId="urn:microsoft.com/office/officeart/2005/8/layout/vList2"/>
    <dgm:cxn modelId="{4F73C399-9FF5-9843-A6F4-D5CE63ECA08F}" srcId="{CF77F88B-7F8F-467E-9973-B0BCAF9A45FA}" destId="{A7B50173-082C-D849-9814-7A98DB55CEB1}" srcOrd="3" destOrd="0" parTransId="{8E71B359-9571-7349-B985-1AEBE570B273}" sibTransId="{6C7D6797-42BF-8243-8978-3F67EE8C2AEA}"/>
    <dgm:cxn modelId="{2178C89A-D9D0-A14A-90D3-C03C5AD4163E}" type="presOf" srcId="{6D872646-4962-3C4F-8EA9-B8093D39CF5F}" destId="{347B9E83-5D21-4248-A064-7EEA50DE67AC}" srcOrd="0" destOrd="4" presId="urn:microsoft.com/office/officeart/2005/8/layout/vList2"/>
    <dgm:cxn modelId="{E4EF7CBC-C016-6842-948D-DA450EDF57BB}" srcId="{CF77F88B-7F8F-467E-9973-B0BCAF9A45FA}" destId="{6D872646-4962-3C4F-8EA9-B8093D39CF5F}" srcOrd="4" destOrd="0" parTransId="{8674ABE2-A5D3-AF47-B43B-385C173569BE}" sibTransId="{605A309D-490E-8544-A675-D274028B3AD1}"/>
    <dgm:cxn modelId="{780143E7-F45B-104F-8A2A-CA24D7E159EB}" srcId="{CF77F88B-7F8F-467E-9973-B0BCAF9A45FA}" destId="{D4DE9163-FD20-0D41-8655-7FF3539FF671}" srcOrd="2" destOrd="0" parTransId="{32F3432A-467D-7D44-B792-57FBC56E3946}" sibTransId="{C9A420D0-8734-EC49-ACF4-9CBE25A7F5A4}"/>
    <dgm:cxn modelId="{302C98FA-F273-C746-A08E-452903780557}" srcId="{CF77F88B-7F8F-467E-9973-B0BCAF9A45FA}" destId="{ED98DDB1-1675-5B4B-BBF0-95AC06A92607}" srcOrd="5" destOrd="0" parTransId="{82F29AD3-1216-1D44-9B59-F2E3FEC412E7}" sibTransId="{579F1798-C8EA-9E4B-B949-3ECE3610C00E}"/>
    <dgm:cxn modelId="{9D43AAFA-6D6D-4442-9FE1-676C10198049}" type="presParOf" srcId="{56750AC4-66B3-44C0-8FF5-8CB83204A79D}" destId="{5AA64860-3BE9-4BF4-B701-8C56CB02493A}" srcOrd="0" destOrd="0" presId="urn:microsoft.com/office/officeart/2005/8/layout/vList2"/>
    <dgm:cxn modelId="{FC68D5BF-27C9-4669-B347-110BE7B6A33F}" type="presParOf" srcId="{56750AC4-66B3-44C0-8FF5-8CB83204A79D}" destId="{347B9E83-5D21-4248-A064-7EEA50DE67A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6FE43D-2D74-44AF-9300-E5F4D2D31F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77F88B-7F8F-467E-9973-B0BCAF9A45FA}">
      <dgm:prSet custT="1"/>
      <dgm:spPr/>
      <dgm:t>
        <a:bodyPr/>
        <a:lstStyle/>
        <a:p>
          <a:pPr rtl="0"/>
          <a:r>
            <a:rPr lang="en-US" sz="2000" dirty="0"/>
            <a:t>NACE-based occupations hierarchy</a:t>
          </a:r>
        </a:p>
      </dgm:t>
    </dgm:pt>
    <dgm:pt modelId="{710B79A7-DC70-4E05-90DB-986095264F36}" type="parTrans" cxnId="{7EB59108-D8F7-402B-A75A-B04DC3C148E8}">
      <dgm:prSet/>
      <dgm:spPr/>
      <dgm:t>
        <a:bodyPr/>
        <a:lstStyle/>
        <a:p>
          <a:endParaRPr lang="en-US"/>
        </a:p>
      </dgm:t>
    </dgm:pt>
    <dgm:pt modelId="{A0B38EF7-7367-4260-B43B-B0EC4ABCAE97}" type="sibTrans" cxnId="{7EB59108-D8F7-402B-A75A-B04DC3C148E8}">
      <dgm:prSet/>
      <dgm:spPr/>
      <dgm:t>
        <a:bodyPr/>
        <a:lstStyle/>
        <a:p>
          <a:endParaRPr lang="en-US"/>
        </a:p>
      </dgm:t>
    </dgm:pt>
    <dgm:pt modelId="{871BCF5E-18DC-4CD3-ADAC-79EB531F4857}">
      <dgm:prSet phldr="0" custT="1"/>
      <dgm:spPr/>
      <dgm:t>
        <a:bodyPr/>
        <a:lstStyle/>
        <a:p>
          <a:pPr rtl="0"/>
          <a:r>
            <a:rPr lang="en-GB" sz="2000" dirty="0">
              <a:solidFill>
                <a:schemeClr val="accent6">
                  <a:lumMod val="75000"/>
                </a:schemeClr>
              </a:solidFill>
              <a:ea typeface="Verdana"/>
            </a:rPr>
            <a:t>Do you see introduction of NACE-based ESCO occupational hierarchy beneficial for ESCO?</a:t>
          </a:r>
          <a:endParaRPr lang="en-GB" sz="2000" i="1" dirty="0">
            <a:solidFill>
              <a:schemeClr val="accent6">
                <a:lumMod val="75000"/>
              </a:schemeClr>
            </a:solidFill>
            <a:latin typeface="+mn-lt"/>
            <a:ea typeface="+mn-ea"/>
            <a:cs typeface="+mn-cs"/>
          </a:endParaRPr>
        </a:p>
      </dgm:t>
    </dgm:pt>
    <dgm:pt modelId="{5A5EE880-980C-415E-9A6E-903B8798A93D}" type="parTrans" cxnId="{0EF83645-F52E-4BB5-B04A-5D40ADD3AAFF}">
      <dgm:prSet/>
      <dgm:spPr/>
      <dgm:t>
        <a:bodyPr/>
        <a:lstStyle/>
        <a:p>
          <a:endParaRPr lang="en-US"/>
        </a:p>
      </dgm:t>
    </dgm:pt>
    <dgm:pt modelId="{BACAEC9B-8F1E-4B4F-AD5F-F5ACF39DB6B7}" type="sibTrans" cxnId="{0EF83645-F52E-4BB5-B04A-5D40ADD3AAFF}">
      <dgm:prSet/>
      <dgm:spPr/>
      <dgm:t>
        <a:bodyPr/>
        <a:lstStyle/>
        <a:p>
          <a:endParaRPr lang="en-US"/>
        </a:p>
      </dgm:t>
    </dgm:pt>
    <dgm:pt modelId="{7AA61EB3-5819-43C3-B287-547474DCC190}">
      <dgm:prSet custT="1"/>
      <dgm:spPr/>
      <dgm:t>
        <a:bodyPr/>
        <a:lstStyle/>
        <a:p>
          <a:pPr rtl="0"/>
          <a:r>
            <a:rPr lang="en-GB" sz="2000" dirty="0">
              <a:solidFill>
                <a:schemeClr val="accent6">
                  <a:lumMod val="75000"/>
                </a:schemeClr>
              </a:solidFill>
              <a:ea typeface="Verdana"/>
            </a:rPr>
            <a:t>What are the main advantages/disadvantages of NACE-based occupations hierarchy?</a:t>
          </a:r>
          <a:endParaRPr lang="en-GB" sz="2000" i="1" dirty="0">
            <a:solidFill>
              <a:schemeClr val="accent6">
                <a:lumMod val="75000"/>
              </a:schemeClr>
            </a:solidFill>
            <a:latin typeface="+mn-lt"/>
            <a:ea typeface="+mn-ea"/>
            <a:cs typeface="+mn-cs"/>
          </a:endParaRPr>
        </a:p>
      </dgm:t>
    </dgm:pt>
    <dgm:pt modelId="{04E6B98D-77E9-4BD9-A0D1-EC4BE4A50E7B}" type="parTrans" cxnId="{29F91373-289A-4197-A2C7-C1D298A428F1}">
      <dgm:prSet/>
      <dgm:spPr/>
      <dgm:t>
        <a:bodyPr/>
        <a:lstStyle/>
        <a:p>
          <a:endParaRPr lang="en-US"/>
        </a:p>
      </dgm:t>
    </dgm:pt>
    <dgm:pt modelId="{590C696B-8D23-48B9-9654-871310E75C7C}" type="sibTrans" cxnId="{29F91373-289A-4197-A2C7-C1D298A428F1}">
      <dgm:prSet/>
      <dgm:spPr/>
      <dgm:t>
        <a:bodyPr/>
        <a:lstStyle/>
        <a:p>
          <a:endParaRPr lang="en-US"/>
        </a:p>
      </dgm:t>
    </dgm:pt>
    <dgm:pt modelId="{A7B50173-082C-D849-9814-7A98DB55CEB1}">
      <dgm:prSet custT="1"/>
      <dgm:spPr/>
      <dgm:t>
        <a:bodyPr/>
        <a:lstStyle/>
        <a:p>
          <a:pPr rtl="0"/>
          <a:r>
            <a:rPr lang="en-GB" sz="2000" dirty="0">
              <a:solidFill>
                <a:schemeClr val="accent6">
                  <a:lumMod val="75000"/>
                </a:schemeClr>
              </a:solidFill>
              <a:ea typeface="Verdana"/>
            </a:rPr>
            <a:t>What factors should be kept in mind when thinking of introducing NACE-based ESCO occupations pillar?</a:t>
          </a:r>
          <a:endParaRPr lang="en-GB" sz="2000" i="1" dirty="0">
            <a:solidFill>
              <a:schemeClr val="accent6">
                <a:lumMod val="75000"/>
              </a:schemeClr>
            </a:solidFill>
            <a:latin typeface="+mn-lt"/>
            <a:ea typeface="+mn-ea"/>
            <a:cs typeface="+mn-cs"/>
          </a:endParaRPr>
        </a:p>
      </dgm:t>
    </dgm:pt>
    <dgm:pt modelId="{8E71B359-9571-7349-B985-1AEBE570B273}" type="parTrans" cxnId="{4F73C399-9FF5-9843-A6F4-D5CE63ECA08F}">
      <dgm:prSet/>
      <dgm:spPr/>
      <dgm:t>
        <a:bodyPr/>
        <a:lstStyle/>
        <a:p>
          <a:endParaRPr lang="en-GB"/>
        </a:p>
      </dgm:t>
    </dgm:pt>
    <dgm:pt modelId="{6C7D6797-42BF-8243-8978-3F67EE8C2AEA}" type="sibTrans" cxnId="{4F73C399-9FF5-9843-A6F4-D5CE63ECA08F}">
      <dgm:prSet/>
      <dgm:spPr/>
      <dgm:t>
        <a:bodyPr/>
        <a:lstStyle/>
        <a:p>
          <a:endParaRPr lang="en-GB"/>
        </a:p>
      </dgm:t>
    </dgm:pt>
    <dgm:pt modelId="{56750AC4-66B3-44C0-8FF5-8CB83204A79D}" type="pres">
      <dgm:prSet presAssocID="{556FE43D-2D74-44AF-9300-E5F4D2D31FC0}" presName="linear" presStyleCnt="0">
        <dgm:presLayoutVars>
          <dgm:animLvl val="lvl"/>
          <dgm:resizeHandles val="exact"/>
        </dgm:presLayoutVars>
      </dgm:prSet>
      <dgm:spPr/>
    </dgm:pt>
    <dgm:pt modelId="{5AA64860-3BE9-4BF4-B701-8C56CB02493A}" type="pres">
      <dgm:prSet presAssocID="{CF77F88B-7F8F-467E-9973-B0BCAF9A45FA}" presName="parentText" presStyleLbl="node1" presStyleIdx="0" presStyleCnt="1" custScaleY="63152" custLinFactNeighborY="-16587">
        <dgm:presLayoutVars>
          <dgm:chMax val="0"/>
          <dgm:bulletEnabled val="1"/>
        </dgm:presLayoutVars>
      </dgm:prSet>
      <dgm:spPr/>
    </dgm:pt>
    <dgm:pt modelId="{347B9E83-5D21-4248-A064-7EEA50DE67AC}" type="pres">
      <dgm:prSet presAssocID="{CF77F88B-7F8F-467E-9973-B0BCAF9A45FA}" presName="childText" presStyleLbl="revTx" presStyleIdx="0" presStyleCnt="1">
        <dgm:presLayoutVars>
          <dgm:bulletEnabled val="1"/>
        </dgm:presLayoutVars>
      </dgm:prSet>
      <dgm:spPr/>
    </dgm:pt>
  </dgm:ptLst>
  <dgm:cxnLst>
    <dgm:cxn modelId="{7EB59108-D8F7-402B-A75A-B04DC3C148E8}" srcId="{556FE43D-2D74-44AF-9300-E5F4D2D31FC0}" destId="{CF77F88B-7F8F-467E-9973-B0BCAF9A45FA}" srcOrd="0" destOrd="0" parTransId="{710B79A7-DC70-4E05-90DB-986095264F36}" sibTransId="{A0B38EF7-7367-4260-B43B-B0EC4ABCAE97}"/>
    <dgm:cxn modelId="{39BCDB15-D044-4B8A-BD7F-1FE67E2ABB5A}" type="presOf" srcId="{CF77F88B-7F8F-467E-9973-B0BCAF9A45FA}" destId="{5AA64860-3BE9-4BF4-B701-8C56CB02493A}" srcOrd="0" destOrd="0" presId="urn:microsoft.com/office/officeart/2005/8/layout/vList2"/>
    <dgm:cxn modelId="{707BD92F-E4C1-45A3-BFCE-CD964ED7CCF6}" type="presOf" srcId="{871BCF5E-18DC-4CD3-ADAC-79EB531F4857}" destId="{347B9E83-5D21-4248-A064-7EEA50DE67AC}" srcOrd="0" destOrd="0" presId="urn:microsoft.com/office/officeart/2005/8/layout/vList2"/>
    <dgm:cxn modelId="{D5E96631-75E5-413A-BBDD-2FC51D036B88}" type="presOf" srcId="{556FE43D-2D74-44AF-9300-E5F4D2D31FC0}" destId="{56750AC4-66B3-44C0-8FF5-8CB83204A79D}" srcOrd="0" destOrd="0" presId="urn:microsoft.com/office/officeart/2005/8/layout/vList2"/>
    <dgm:cxn modelId="{0EF83645-F52E-4BB5-B04A-5D40ADD3AAFF}" srcId="{CF77F88B-7F8F-467E-9973-B0BCAF9A45FA}" destId="{871BCF5E-18DC-4CD3-ADAC-79EB531F4857}" srcOrd="0" destOrd="0" parTransId="{5A5EE880-980C-415E-9A6E-903B8798A93D}" sibTransId="{BACAEC9B-8F1E-4B4F-AD5F-F5ACF39DB6B7}"/>
    <dgm:cxn modelId="{6F42344F-0C6A-424A-BB5E-E272FF583328}" type="presOf" srcId="{A7B50173-082C-D849-9814-7A98DB55CEB1}" destId="{347B9E83-5D21-4248-A064-7EEA50DE67AC}" srcOrd="0" destOrd="2" presId="urn:microsoft.com/office/officeart/2005/8/layout/vList2"/>
    <dgm:cxn modelId="{29F91373-289A-4197-A2C7-C1D298A428F1}" srcId="{CF77F88B-7F8F-467E-9973-B0BCAF9A45FA}" destId="{7AA61EB3-5819-43C3-B287-547474DCC190}" srcOrd="1" destOrd="0" parTransId="{04E6B98D-77E9-4BD9-A0D1-EC4BE4A50E7B}" sibTransId="{590C696B-8D23-48B9-9654-871310E75C7C}"/>
    <dgm:cxn modelId="{4F73C399-9FF5-9843-A6F4-D5CE63ECA08F}" srcId="{CF77F88B-7F8F-467E-9973-B0BCAF9A45FA}" destId="{A7B50173-082C-D849-9814-7A98DB55CEB1}" srcOrd="2" destOrd="0" parTransId="{8E71B359-9571-7349-B985-1AEBE570B273}" sibTransId="{6C7D6797-42BF-8243-8978-3F67EE8C2AEA}"/>
    <dgm:cxn modelId="{B5448EC8-98D5-4E8A-8A80-815982DFBCD9}" type="presOf" srcId="{7AA61EB3-5819-43C3-B287-547474DCC190}" destId="{347B9E83-5D21-4248-A064-7EEA50DE67AC}" srcOrd="0" destOrd="1" presId="urn:microsoft.com/office/officeart/2005/8/layout/vList2"/>
    <dgm:cxn modelId="{9D43AAFA-6D6D-4442-9FE1-676C10198049}" type="presParOf" srcId="{56750AC4-66B3-44C0-8FF5-8CB83204A79D}" destId="{5AA64860-3BE9-4BF4-B701-8C56CB02493A}" srcOrd="0" destOrd="0" presId="urn:microsoft.com/office/officeart/2005/8/layout/vList2"/>
    <dgm:cxn modelId="{FC68D5BF-27C9-4669-B347-110BE7B6A33F}" type="presParOf" srcId="{56750AC4-66B3-44C0-8FF5-8CB83204A79D}" destId="{347B9E83-5D21-4248-A064-7EEA50DE67A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6FE43D-2D74-44AF-9300-E5F4D2D31F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77F88B-7F8F-467E-9973-B0BCAF9A45FA}">
      <dgm:prSet custT="1"/>
      <dgm:spPr/>
      <dgm:t>
        <a:bodyPr/>
        <a:lstStyle/>
        <a:p>
          <a:pPr rtl="0"/>
          <a:r>
            <a:rPr lang="en-US" sz="2000" dirty="0"/>
            <a:t>Concluding thoughts</a:t>
          </a:r>
        </a:p>
      </dgm:t>
    </dgm:pt>
    <dgm:pt modelId="{710B79A7-DC70-4E05-90DB-986095264F36}" type="parTrans" cxnId="{7EB59108-D8F7-402B-A75A-B04DC3C148E8}">
      <dgm:prSet/>
      <dgm:spPr/>
      <dgm:t>
        <a:bodyPr/>
        <a:lstStyle/>
        <a:p>
          <a:endParaRPr lang="en-US"/>
        </a:p>
      </dgm:t>
    </dgm:pt>
    <dgm:pt modelId="{A0B38EF7-7367-4260-B43B-B0EC4ABCAE97}" type="sibTrans" cxnId="{7EB59108-D8F7-402B-A75A-B04DC3C148E8}">
      <dgm:prSet/>
      <dgm:spPr/>
      <dgm:t>
        <a:bodyPr/>
        <a:lstStyle/>
        <a:p>
          <a:endParaRPr lang="en-US"/>
        </a:p>
      </dgm:t>
    </dgm:pt>
    <dgm:pt modelId="{871BCF5E-18DC-4CD3-ADAC-79EB531F4857}">
      <dgm:prSet phldr="0" custT="1"/>
      <dgm:spPr/>
      <dgm:t>
        <a:bodyPr/>
        <a:lstStyle/>
        <a:p>
          <a:pPr rtl="0"/>
          <a:r>
            <a:rPr lang="en-US" sz="2000" i="0" dirty="0">
              <a:solidFill>
                <a:schemeClr val="accent6">
                  <a:lumMod val="75000"/>
                </a:schemeClr>
              </a:solidFill>
            </a:rPr>
            <a:t>What is the value added of introducing alternative hierarchies in ESCO? If any, what pillar should be prioritized in light of this work?</a:t>
          </a:r>
          <a:endParaRPr lang="en-GB" sz="2000" i="0" dirty="0">
            <a:solidFill>
              <a:schemeClr val="accent6">
                <a:lumMod val="75000"/>
              </a:schemeClr>
            </a:solidFill>
            <a:latin typeface="+mn-lt"/>
            <a:ea typeface="+mn-ea"/>
            <a:cs typeface="+mn-cs"/>
          </a:endParaRPr>
        </a:p>
      </dgm:t>
    </dgm:pt>
    <dgm:pt modelId="{5A5EE880-980C-415E-9A6E-903B8798A93D}" type="parTrans" cxnId="{0EF83645-F52E-4BB5-B04A-5D40ADD3AAFF}">
      <dgm:prSet/>
      <dgm:spPr/>
      <dgm:t>
        <a:bodyPr/>
        <a:lstStyle/>
        <a:p>
          <a:endParaRPr lang="en-US"/>
        </a:p>
      </dgm:t>
    </dgm:pt>
    <dgm:pt modelId="{BACAEC9B-8F1E-4B4F-AD5F-F5ACF39DB6B7}" type="sibTrans" cxnId="{0EF83645-F52E-4BB5-B04A-5D40ADD3AAFF}">
      <dgm:prSet/>
      <dgm:spPr/>
      <dgm:t>
        <a:bodyPr/>
        <a:lstStyle/>
        <a:p>
          <a:endParaRPr lang="en-US"/>
        </a:p>
      </dgm:t>
    </dgm:pt>
    <dgm:pt modelId="{7AA61EB3-5819-43C3-B287-547474DCC190}">
      <dgm:prSet custT="1"/>
      <dgm:spPr/>
      <dgm:t>
        <a:bodyPr/>
        <a:lstStyle/>
        <a:p>
          <a:pPr rtl="0"/>
          <a:endParaRPr lang="en-GB" sz="2000" i="0" dirty="0">
            <a:solidFill>
              <a:schemeClr val="accent6">
                <a:lumMod val="75000"/>
              </a:schemeClr>
            </a:solidFill>
            <a:latin typeface="+mn-lt"/>
            <a:ea typeface="+mn-ea"/>
            <a:cs typeface="+mn-cs"/>
          </a:endParaRPr>
        </a:p>
      </dgm:t>
    </dgm:pt>
    <dgm:pt modelId="{04E6B98D-77E9-4BD9-A0D1-EC4BE4A50E7B}" type="parTrans" cxnId="{29F91373-289A-4197-A2C7-C1D298A428F1}">
      <dgm:prSet/>
      <dgm:spPr/>
      <dgm:t>
        <a:bodyPr/>
        <a:lstStyle/>
        <a:p>
          <a:endParaRPr lang="en-US"/>
        </a:p>
      </dgm:t>
    </dgm:pt>
    <dgm:pt modelId="{590C696B-8D23-48B9-9654-871310E75C7C}" type="sibTrans" cxnId="{29F91373-289A-4197-A2C7-C1D298A428F1}">
      <dgm:prSet/>
      <dgm:spPr/>
      <dgm:t>
        <a:bodyPr/>
        <a:lstStyle/>
        <a:p>
          <a:endParaRPr lang="en-US"/>
        </a:p>
      </dgm:t>
    </dgm:pt>
    <dgm:pt modelId="{E2BD6B24-AC96-664A-AC5D-6F09ECAA59FC}">
      <dgm:prSet phldr="0" custT="1"/>
      <dgm:spPr/>
      <dgm:t>
        <a:bodyPr/>
        <a:lstStyle/>
        <a:p>
          <a:pPr rtl="0"/>
          <a:r>
            <a:rPr lang="en-GB" sz="2000" i="0" dirty="0">
              <a:solidFill>
                <a:schemeClr val="accent6">
                  <a:lumMod val="75000"/>
                </a:schemeClr>
              </a:solidFill>
              <a:latin typeface="+mn-lt"/>
              <a:ea typeface="+mn-ea"/>
              <a:cs typeface="+mn-cs"/>
            </a:rPr>
            <a:t>Are there any other hierarchical approaches you would recommend for ESCO?</a:t>
          </a:r>
        </a:p>
      </dgm:t>
    </dgm:pt>
    <dgm:pt modelId="{6286C730-6954-454C-B3A0-C0F74ACF1256}" type="parTrans" cxnId="{834AD871-23F5-AB44-9647-8675E5F2BF28}">
      <dgm:prSet/>
      <dgm:spPr/>
      <dgm:t>
        <a:bodyPr/>
        <a:lstStyle/>
        <a:p>
          <a:endParaRPr lang="en-GB"/>
        </a:p>
      </dgm:t>
    </dgm:pt>
    <dgm:pt modelId="{EFCDF652-97DA-8D4E-8A96-FB8DAA8E6AE2}" type="sibTrans" cxnId="{834AD871-23F5-AB44-9647-8675E5F2BF28}">
      <dgm:prSet/>
      <dgm:spPr/>
      <dgm:t>
        <a:bodyPr/>
        <a:lstStyle/>
        <a:p>
          <a:endParaRPr lang="en-GB"/>
        </a:p>
      </dgm:t>
    </dgm:pt>
    <dgm:pt modelId="{7B42ABB5-9498-DF4C-98FB-862D34D59D01}">
      <dgm:prSet phldr="0" custT="1"/>
      <dgm:spPr/>
      <dgm:t>
        <a:bodyPr/>
        <a:lstStyle/>
        <a:p>
          <a:pPr rtl="0"/>
          <a:endParaRPr lang="en-GB" sz="2000" i="0" dirty="0">
            <a:solidFill>
              <a:schemeClr val="accent6">
                <a:lumMod val="75000"/>
              </a:schemeClr>
            </a:solidFill>
            <a:latin typeface="+mn-lt"/>
            <a:ea typeface="+mn-ea"/>
            <a:cs typeface="+mn-cs"/>
          </a:endParaRPr>
        </a:p>
      </dgm:t>
    </dgm:pt>
    <dgm:pt modelId="{7229C6D5-871A-0846-9F14-7AE710BDB2D9}" type="parTrans" cxnId="{CD4C56B5-8CA1-D34C-B292-FDD5CE221733}">
      <dgm:prSet/>
      <dgm:spPr/>
      <dgm:t>
        <a:bodyPr/>
        <a:lstStyle/>
        <a:p>
          <a:endParaRPr lang="en-GB"/>
        </a:p>
      </dgm:t>
    </dgm:pt>
    <dgm:pt modelId="{DB59633D-9E52-6E4D-AAED-1946D14912AF}" type="sibTrans" cxnId="{CD4C56B5-8CA1-D34C-B292-FDD5CE221733}">
      <dgm:prSet/>
      <dgm:spPr/>
      <dgm:t>
        <a:bodyPr/>
        <a:lstStyle/>
        <a:p>
          <a:endParaRPr lang="en-GB"/>
        </a:p>
      </dgm:t>
    </dgm:pt>
    <dgm:pt modelId="{EBB09B14-09A6-F146-A10D-56BDE7236F55}">
      <dgm:prSet phldr="0" custT="1"/>
      <dgm:spPr/>
      <dgm:t>
        <a:bodyPr/>
        <a:lstStyle/>
        <a:p>
          <a:pPr rtl="0"/>
          <a:endParaRPr lang="en-GB" sz="2000" i="0" dirty="0">
            <a:solidFill>
              <a:schemeClr val="accent6">
                <a:lumMod val="75000"/>
              </a:schemeClr>
            </a:solidFill>
            <a:latin typeface="+mn-lt"/>
            <a:ea typeface="+mn-ea"/>
            <a:cs typeface="+mn-cs"/>
          </a:endParaRPr>
        </a:p>
      </dgm:t>
    </dgm:pt>
    <dgm:pt modelId="{2786DED0-CA5F-CD4A-A31D-9ADABD5B5758}" type="parTrans" cxnId="{1413D366-3AD8-454D-ADF3-E3420B3EC240}">
      <dgm:prSet/>
      <dgm:spPr/>
      <dgm:t>
        <a:bodyPr/>
        <a:lstStyle/>
        <a:p>
          <a:endParaRPr lang="en-GB"/>
        </a:p>
      </dgm:t>
    </dgm:pt>
    <dgm:pt modelId="{DECEFF97-5FC6-8B48-A973-4C2C86BDD049}" type="sibTrans" cxnId="{1413D366-3AD8-454D-ADF3-E3420B3EC240}">
      <dgm:prSet/>
      <dgm:spPr/>
      <dgm:t>
        <a:bodyPr/>
        <a:lstStyle/>
        <a:p>
          <a:endParaRPr lang="en-GB"/>
        </a:p>
      </dgm:t>
    </dgm:pt>
    <dgm:pt modelId="{56750AC4-66B3-44C0-8FF5-8CB83204A79D}" type="pres">
      <dgm:prSet presAssocID="{556FE43D-2D74-44AF-9300-E5F4D2D31FC0}" presName="linear" presStyleCnt="0">
        <dgm:presLayoutVars>
          <dgm:animLvl val="lvl"/>
          <dgm:resizeHandles val="exact"/>
        </dgm:presLayoutVars>
      </dgm:prSet>
      <dgm:spPr/>
    </dgm:pt>
    <dgm:pt modelId="{5AA64860-3BE9-4BF4-B701-8C56CB02493A}" type="pres">
      <dgm:prSet presAssocID="{CF77F88B-7F8F-467E-9973-B0BCAF9A45FA}" presName="parentText" presStyleLbl="node1" presStyleIdx="0" presStyleCnt="1" custScaleY="63152" custLinFactNeighborX="-19753" custLinFactNeighborY="-13505">
        <dgm:presLayoutVars>
          <dgm:chMax val="0"/>
          <dgm:bulletEnabled val="1"/>
        </dgm:presLayoutVars>
      </dgm:prSet>
      <dgm:spPr/>
    </dgm:pt>
    <dgm:pt modelId="{347B9E83-5D21-4248-A064-7EEA50DE67AC}" type="pres">
      <dgm:prSet presAssocID="{CF77F88B-7F8F-467E-9973-B0BCAF9A45FA}" presName="childText" presStyleLbl="revTx" presStyleIdx="0" presStyleCnt="1">
        <dgm:presLayoutVars>
          <dgm:bulletEnabled val="1"/>
        </dgm:presLayoutVars>
      </dgm:prSet>
      <dgm:spPr/>
    </dgm:pt>
  </dgm:ptLst>
  <dgm:cxnLst>
    <dgm:cxn modelId="{7EB59108-D8F7-402B-A75A-B04DC3C148E8}" srcId="{556FE43D-2D74-44AF-9300-E5F4D2D31FC0}" destId="{CF77F88B-7F8F-467E-9973-B0BCAF9A45FA}" srcOrd="0" destOrd="0" parTransId="{710B79A7-DC70-4E05-90DB-986095264F36}" sibTransId="{A0B38EF7-7367-4260-B43B-B0EC4ABCAE97}"/>
    <dgm:cxn modelId="{F97C1B11-B89C-8345-9EBB-78B66DBC0CAA}" type="presOf" srcId="{7B42ABB5-9498-DF4C-98FB-862D34D59D01}" destId="{347B9E83-5D21-4248-A064-7EEA50DE67AC}" srcOrd="0" destOrd="2" presId="urn:microsoft.com/office/officeart/2005/8/layout/vList2"/>
    <dgm:cxn modelId="{39BCDB15-D044-4B8A-BD7F-1FE67E2ABB5A}" type="presOf" srcId="{CF77F88B-7F8F-467E-9973-B0BCAF9A45FA}" destId="{5AA64860-3BE9-4BF4-B701-8C56CB02493A}" srcOrd="0" destOrd="0" presId="urn:microsoft.com/office/officeart/2005/8/layout/vList2"/>
    <dgm:cxn modelId="{707BD92F-E4C1-45A3-BFCE-CD964ED7CCF6}" type="presOf" srcId="{871BCF5E-18DC-4CD3-ADAC-79EB531F4857}" destId="{347B9E83-5D21-4248-A064-7EEA50DE67AC}" srcOrd="0" destOrd="1" presId="urn:microsoft.com/office/officeart/2005/8/layout/vList2"/>
    <dgm:cxn modelId="{D5E96631-75E5-413A-BBDD-2FC51D036B88}" type="presOf" srcId="{556FE43D-2D74-44AF-9300-E5F4D2D31FC0}" destId="{56750AC4-66B3-44C0-8FF5-8CB83204A79D}" srcOrd="0" destOrd="0" presId="urn:microsoft.com/office/officeart/2005/8/layout/vList2"/>
    <dgm:cxn modelId="{0EF83645-F52E-4BB5-B04A-5D40ADD3AAFF}" srcId="{CF77F88B-7F8F-467E-9973-B0BCAF9A45FA}" destId="{871BCF5E-18DC-4CD3-ADAC-79EB531F4857}" srcOrd="1" destOrd="0" parTransId="{5A5EE880-980C-415E-9A6E-903B8798A93D}" sibTransId="{BACAEC9B-8F1E-4B4F-AD5F-F5ACF39DB6B7}"/>
    <dgm:cxn modelId="{1413D366-3AD8-454D-ADF3-E3420B3EC240}" srcId="{CF77F88B-7F8F-467E-9973-B0BCAF9A45FA}" destId="{EBB09B14-09A6-F146-A10D-56BDE7236F55}" srcOrd="0" destOrd="0" parTransId="{2786DED0-CA5F-CD4A-A31D-9ADABD5B5758}" sibTransId="{DECEFF97-5FC6-8B48-A973-4C2C86BDD049}"/>
    <dgm:cxn modelId="{834AD871-23F5-AB44-9647-8675E5F2BF28}" srcId="{CF77F88B-7F8F-467E-9973-B0BCAF9A45FA}" destId="{E2BD6B24-AC96-664A-AC5D-6F09ECAA59FC}" srcOrd="3" destOrd="0" parTransId="{6286C730-6954-454C-B3A0-C0F74ACF1256}" sibTransId="{EFCDF652-97DA-8D4E-8A96-FB8DAA8E6AE2}"/>
    <dgm:cxn modelId="{29F91373-289A-4197-A2C7-C1D298A428F1}" srcId="{CF77F88B-7F8F-467E-9973-B0BCAF9A45FA}" destId="{7AA61EB3-5819-43C3-B287-547474DCC190}" srcOrd="4" destOrd="0" parTransId="{04E6B98D-77E9-4BD9-A0D1-EC4BE4A50E7B}" sibTransId="{590C696B-8D23-48B9-9654-871310E75C7C}"/>
    <dgm:cxn modelId="{AE298474-97E0-B24B-9C0B-E0B9A4F8D719}" type="presOf" srcId="{EBB09B14-09A6-F146-A10D-56BDE7236F55}" destId="{347B9E83-5D21-4248-A064-7EEA50DE67AC}" srcOrd="0" destOrd="0" presId="urn:microsoft.com/office/officeart/2005/8/layout/vList2"/>
    <dgm:cxn modelId="{CD4C56B5-8CA1-D34C-B292-FDD5CE221733}" srcId="{CF77F88B-7F8F-467E-9973-B0BCAF9A45FA}" destId="{7B42ABB5-9498-DF4C-98FB-862D34D59D01}" srcOrd="2" destOrd="0" parTransId="{7229C6D5-871A-0846-9F14-7AE710BDB2D9}" sibTransId="{DB59633D-9E52-6E4D-AAED-1946D14912AF}"/>
    <dgm:cxn modelId="{B5448EC8-98D5-4E8A-8A80-815982DFBCD9}" type="presOf" srcId="{7AA61EB3-5819-43C3-B287-547474DCC190}" destId="{347B9E83-5D21-4248-A064-7EEA50DE67AC}" srcOrd="0" destOrd="4" presId="urn:microsoft.com/office/officeart/2005/8/layout/vList2"/>
    <dgm:cxn modelId="{D0B807D4-1B14-D44A-BA84-AF50D992B8D6}" type="presOf" srcId="{E2BD6B24-AC96-664A-AC5D-6F09ECAA59FC}" destId="{347B9E83-5D21-4248-A064-7EEA50DE67AC}" srcOrd="0" destOrd="3" presId="urn:microsoft.com/office/officeart/2005/8/layout/vList2"/>
    <dgm:cxn modelId="{9D43AAFA-6D6D-4442-9FE1-676C10198049}" type="presParOf" srcId="{56750AC4-66B3-44C0-8FF5-8CB83204A79D}" destId="{5AA64860-3BE9-4BF4-B701-8C56CB02493A}" srcOrd="0" destOrd="0" presId="urn:microsoft.com/office/officeart/2005/8/layout/vList2"/>
    <dgm:cxn modelId="{FC68D5BF-27C9-4669-B347-110BE7B6A33F}" type="presParOf" srcId="{56750AC4-66B3-44C0-8FF5-8CB83204A79D}" destId="{347B9E83-5D21-4248-A064-7EEA50DE67A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6FE43D-2D74-44AF-9300-E5F4D2D31F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77F88B-7F8F-467E-9973-B0BCAF9A45FA}">
      <dgm:prSet custT="1"/>
      <dgm:spPr/>
      <dgm:t>
        <a:bodyPr/>
        <a:lstStyle/>
        <a:p>
          <a:pPr rtl="0"/>
          <a:r>
            <a:rPr lang="en-US" sz="2000" dirty="0"/>
            <a:t>Final discussion</a:t>
          </a:r>
        </a:p>
      </dgm:t>
    </dgm:pt>
    <dgm:pt modelId="{710B79A7-DC70-4E05-90DB-986095264F36}" type="parTrans" cxnId="{7EB59108-D8F7-402B-A75A-B04DC3C148E8}">
      <dgm:prSet/>
      <dgm:spPr/>
      <dgm:t>
        <a:bodyPr/>
        <a:lstStyle/>
        <a:p>
          <a:endParaRPr lang="en-US"/>
        </a:p>
      </dgm:t>
    </dgm:pt>
    <dgm:pt modelId="{A0B38EF7-7367-4260-B43B-B0EC4ABCAE97}" type="sibTrans" cxnId="{7EB59108-D8F7-402B-A75A-B04DC3C148E8}">
      <dgm:prSet/>
      <dgm:spPr/>
      <dgm:t>
        <a:bodyPr/>
        <a:lstStyle/>
        <a:p>
          <a:endParaRPr lang="en-US"/>
        </a:p>
      </dgm:t>
    </dgm:pt>
    <dgm:pt modelId="{871BCF5E-18DC-4CD3-ADAC-79EB531F4857}">
      <dgm:prSet phldr="0" custT="1"/>
      <dgm:spPr/>
      <dgm:t>
        <a:bodyPr/>
        <a:lstStyle/>
        <a:p>
          <a:pPr rtl="0"/>
          <a:endParaRPr lang="en-GB" sz="2000" i="0" dirty="0">
            <a:solidFill>
              <a:schemeClr val="accent6">
                <a:lumMod val="75000"/>
              </a:schemeClr>
            </a:solidFill>
            <a:latin typeface="+mn-lt"/>
            <a:ea typeface="+mn-ea"/>
            <a:cs typeface="+mn-cs"/>
          </a:endParaRPr>
        </a:p>
      </dgm:t>
    </dgm:pt>
    <dgm:pt modelId="{5A5EE880-980C-415E-9A6E-903B8798A93D}" type="parTrans" cxnId="{0EF83645-F52E-4BB5-B04A-5D40ADD3AAFF}">
      <dgm:prSet/>
      <dgm:spPr/>
      <dgm:t>
        <a:bodyPr/>
        <a:lstStyle/>
        <a:p>
          <a:endParaRPr lang="en-US"/>
        </a:p>
      </dgm:t>
    </dgm:pt>
    <dgm:pt modelId="{BACAEC9B-8F1E-4B4F-AD5F-F5ACF39DB6B7}" type="sibTrans" cxnId="{0EF83645-F52E-4BB5-B04A-5D40ADD3AAFF}">
      <dgm:prSet/>
      <dgm:spPr/>
      <dgm:t>
        <a:bodyPr/>
        <a:lstStyle/>
        <a:p>
          <a:endParaRPr lang="en-US"/>
        </a:p>
      </dgm:t>
    </dgm:pt>
    <dgm:pt modelId="{7AA61EB3-5819-43C3-B287-547474DCC190}">
      <dgm:prSet custT="1"/>
      <dgm:spPr/>
      <dgm:t>
        <a:bodyPr/>
        <a:lstStyle/>
        <a:p>
          <a:pPr rtl="0"/>
          <a:r>
            <a:rPr lang="en-GB" sz="2000" i="0" dirty="0">
              <a:solidFill>
                <a:schemeClr val="accent6">
                  <a:lumMod val="75000"/>
                </a:schemeClr>
              </a:solidFill>
              <a:latin typeface="+mn-lt"/>
              <a:ea typeface="+mn-ea"/>
              <a:cs typeface="+mn-cs"/>
            </a:rPr>
            <a:t> </a:t>
          </a:r>
          <a:r>
            <a:rPr lang="en-US" sz="2000" i="0" dirty="0">
              <a:solidFill>
                <a:schemeClr val="accent6">
                  <a:lumMod val="75000"/>
                </a:schemeClr>
              </a:solidFill>
            </a:rPr>
            <a:t>How to strike balance between technical feasibility and value added when selecting alternative classification of ESCO?</a:t>
          </a:r>
          <a:endParaRPr lang="en-GB" sz="2000" i="0" dirty="0">
            <a:solidFill>
              <a:schemeClr val="accent6">
                <a:lumMod val="75000"/>
              </a:schemeClr>
            </a:solidFill>
            <a:latin typeface="+mn-lt"/>
            <a:ea typeface="+mn-ea"/>
            <a:cs typeface="+mn-cs"/>
          </a:endParaRPr>
        </a:p>
      </dgm:t>
    </dgm:pt>
    <dgm:pt modelId="{04E6B98D-77E9-4BD9-A0D1-EC4BE4A50E7B}" type="parTrans" cxnId="{29F91373-289A-4197-A2C7-C1D298A428F1}">
      <dgm:prSet/>
      <dgm:spPr/>
      <dgm:t>
        <a:bodyPr/>
        <a:lstStyle/>
        <a:p>
          <a:endParaRPr lang="en-US"/>
        </a:p>
      </dgm:t>
    </dgm:pt>
    <dgm:pt modelId="{590C696B-8D23-48B9-9654-871310E75C7C}" type="sibTrans" cxnId="{29F91373-289A-4197-A2C7-C1D298A428F1}">
      <dgm:prSet/>
      <dgm:spPr/>
      <dgm:t>
        <a:bodyPr/>
        <a:lstStyle/>
        <a:p>
          <a:endParaRPr lang="en-US"/>
        </a:p>
      </dgm:t>
    </dgm:pt>
    <dgm:pt modelId="{A7B50173-082C-D849-9814-7A98DB55CEB1}">
      <dgm:prSet custT="1"/>
      <dgm:spPr/>
      <dgm:t>
        <a:bodyPr/>
        <a:lstStyle/>
        <a:p>
          <a:pPr rtl="0"/>
          <a:r>
            <a:rPr lang="en-US" sz="2000" i="0" dirty="0">
              <a:solidFill>
                <a:schemeClr val="accent6">
                  <a:lumMod val="75000"/>
                </a:schemeClr>
              </a:solidFill>
            </a:rPr>
            <a:t>What type of ESCO implementers and users would benefit from the different classification alternatives proposed?</a:t>
          </a:r>
          <a:endParaRPr lang="en-GB" sz="2000" i="0" dirty="0">
            <a:solidFill>
              <a:schemeClr val="accent6">
                <a:lumMod val="75000"/>
              </a:schemeClr>
            </a:solidFill>
            <a:latin typeface="+mn-lt"/>
            <a:ea typeface="+mn-ea"/>
            <a:cs typeface="+mn-cs"/>
          </a:endParaRPr>
        </a:p>
      </dgm:t>
    </dgm:pt>
    <dgm:pt modelId="{8E71B359-9571-7349-B985-1AEBE570B273}" type="parTrans" cxnId="{4F73C399-9FF5-9843-A6F4-D5CE63ECA08F}">
      <dgm:prSet/>
      <dgm:spPr/>
      <dgm:t>
        <a:bodyPr/>
        <a:lstStyle/>
        <a:p>
          <a:endParaRPr lang="en-GB"/>
        </a:p>
      </dgm:t>
    </dgm:pt>
    <dgm:pt modelId="{6C7D6797-42BF-8243-8978-3F67EE8C2AEA}" type="sibTrans" cxnId="{4F73C399-9FF5-9843-A6F4-D5CE63ECA08F}">
      <dgm:prSet/>
      <dgm:spPr/>
      <dgm:t>
        <a:bodyPr/>
        <a:lstStyle/>
        <a:p>
          <a:endParaRPr lang="en-GB"/>
        </a:p>
      </dgm:t>
    </dgm:pt>
    <dgm:pt modelId="{B18AD10A-0D8C-5540-81C3-BFA85697787C}">
      <dgm:prSet custT="1"/>
      <dgm:spPr/>
      <dgm:t>
        <a:bodyPr/>
        <a:lstStyle/>
        <a:p>
          <a:pPr rtl="0"/>
          <a:endParaRPr lang="en-GB" sz="2000" i="0" dirty="0">
            <a:solidFill>
              <a:schemeClr val="accent6">
                <a:lumMod val="75000"/>
              </a:schemeClr>
            </a:solidFill>
            <a:latin typeface="+mn-lt"/>
            <a:ea typeface="+mn-ea"/>
            <a:cs typeface="+mn-cs"/>
          </a:endParaRPr>
        </a:p>
      </dgm:t>
    </dgm:pt>
    <dgm:pt modelId="{C48644DA-D35E-1644-959C-5D387B53DF17}" type="parTrans" cxnId="{D9DD2BDE-B67C-1746-9E52-F19339712F43}">
      <dgm:prSet/>
      <dgm:spPr/>
    </dgm:pt>
    <dgm:pt modelId="{AF535D75-27D9-AA40-8CC5-BDC6600CD682}" type="sibTrans" cxnId="{D9DD2BDE-B67C-1746-9E52-F19339712F43}">
      <dgm:prSet/>
      <dgm:spPr/>
    </dgm:pt>
    <dgm:pt modelId="{56750AC4-66B3-44C0-8FF5-8CB83204A79D}" type="pres">
      <dgm:prSet presAssocID="{556FE43D-2D74-44AF-9300-E5F4D2D31FC0}" presName="linear" presStyleCnt="0">
        <dgm:presLayoutVars>
          <dgm:animLvl val="lvl"/>
          <dgm:resizeHandles val="exact"/>
        </dgm:presLayoutVars>
      </dgm:prSet>
      <dgm:spPr/>
    </dgm:pt>
    <dgm:pt modelId="{5AA64860-3BE9-4BF4-B701-8C56CB02493A}" type="pres">
      <dgm:prSet presAssocID="{CF77F88B-7F8F-467E-9973-B0BCAF9A45FA}" presName="parentText" presStyleLbl="node1" presStyleIdx="0" presStyleCnt="1" custScaleY="63152" custLinFactNeighborY="-16587">
        <dgm:presLayoutVars>
          <dgm:chMax val="0"/>
          <dgm:bulletEnabled val="1"/>
        </dgm:presLayoutVars>
      </dgm:prSet>
      <dgm:spPr/>
    </dgm:pt>
    <dgm:pt modelId="{347B9E83-5D21-4248-A064-7EEA50DE67AC}" type="pres">
      <dgm:prSet presAssocID="{CF77F88B-7F8F-467E-9973-B0BCAF9A45FA}" presName="childText" presStyleLbl="revTx" presStyleIdx="0" presStyleCnt="1">
        <dgm:presLayoutVars>
          <dgm:bulletEnabled val="1"/>
        </dgm:presLayoutVars>
      </dgm:prSet>
      <dgm:spPr/>
    </dgm:pt>
  </dgm:ptLst>
  <dgm:cxnLst>
    <dgm:cxn modelId="{7EB59108-D8F7-402B-A75A-B04DC3C148E8}" srcId="{556FE43D-2D74-44AF-9300-E5F4D2D31FC0}" destId="{CF77F88B-7F8F-467E-9973-B0BCAF9A45FA}" srcOrd="0" destOrd="0" parTransId="{710B79A7-DC70-4E05-90DB-986095264F36}" sibTransId="{A0B38EF7-7367-4260-B43B-B0EC4ABCAE97}"/>
    <dgm:cxn modelId="{39BCDB15-D044-4B8A-BD7F-1FE67E2ABB5A}" type="presOf" srcId="{CF77F88B-7F8F-467E-9973-B0BCAF9A45FA}" destId="{5AA64860-3BE9-4BF4-B701-8C56CB02493A}" srcOrd="0" destOrd="0" presId="urn:microsoft.com/office/officeart/2005/8/layout/vList2"/>
    <dgm:cxn modelId="{707BD92F-E4C1-45A3-BFCE-CD964ED7CCF6}" type="presOf" srcId="{871BCF5E-18DC-4CD3-ADAC-79EB531F4857}" destId="{347B9E83-5D21-4248-A064-7EEA50DE67AC}" srcOrd="0" destOrd="0" presId="urn:microsoft.com/office/officeart/2005/8/layout/vList2"/>
    <dgm:cxn modelId="{D5E96631-75E5-413A-BBDD-2FC51D036B88}" type="presOf" srcId="{556FE43D-2D74-44AF-9300-E5F4D2D31FC0}" destId="{56750AC4-66B3-44C0-8FF5-8CB83204A79D}" srcOrd="0" destOrd="0" presId="urn:microsoft.com/office/officeart/2005/8/layout/vList2"/>
    <dgm:cxn modelId="{0EF83645-F52E-4BB5-B04A-5D40ADD3AAFF}" srcId="{CF77F88B-7F8F-467E-9973-B0BCAF9A45FA}" destId="{871BCF5E-18DC-4CD3-ADAC-79EB531F4857}" srcOrd="0" destOrd="0" parTransId="{5A5EE880-980C-415E-9A6E-903B8798A93D}" sibTransId="{BACAEC9B-8F1E-4B4F-AD5F-F5ACF39DB6B7}"/>
    <dgm:cxn modelId="{6F42344F-0C6A-424A-BB5E-E272FF583328}" type="presOf" srcId="{A7B50173-082C-D849-9814-7A98DB55CEB1}" destId="{347B9E83-5D21-4248-A064-7EEA50DE67AC}" srcOrd="0" destOrd="3" presId="urn:microsoft.com/office/officeart/2005/8/layout/vList2"/>
    <dgm:cxn modelId="{29F91373-289A-4197-A2C7-C1D298A428F1}" srcId="{CF77F88B-7F8F-467E-9973-B0BCAF9A45FA}" destId="{7AA61EB3-5819-43C3-B287-547474DCC190}" srcOrd="1" destOrd="0" parTransId="{04E6B98D-77E9-4BD9-A0D1-EC4BE4A50E7B}" sibTransId="{590C696B-8D23-48B9-9654-871310E75C7C}"/>
    <dgm:cxn modelId="{4F73C399-9FF5-9843-A6F4-D5CE63ECA08F}" srcId="{CF77F88B-7F8F-467E-9973-B0BCAF9A45FA}" destId="{A7B50173-082C-D849-9814-7A98DB55CEB1}" srcOrd="3" destOrd="0" parTransId="{8E71B359-9571-7349-B985-1AEBE570B273}" sibTransId="{6C7D6797-42BF-8243-8978-3F67EE8C2AEA}"/>
    <dgm:cxn modelId="{C5C47DC7-1A56-434F-B166-21034A37794C}" type="presOf" srcId="{B18AD10A-0D8C-5540-81C3-BFA85697787C}" destId="{347B9E83-5D21-4248-A064-7EEA50DE67AC}" srcOrd="0" destOrd="2" presId="urn:microsoft.com/office/officeart/2005/8/layout/vList2"/>
    <dgm:cxn modelId="{B5448EC8-98D5-4E8A-8A80-815982DFBCD9}" type="presOf" srcId="{7AA61EB3-5819-43C3-B287-547474DCC190}" destId="{347B9E83-5D21-4248-A064-7EEA50DE67AC}" srcOrd="0" destOrd="1" presId="urn:microsoft.com/office/officeart/2005/8/layout/vList2"/>
    <dgm:cxn modelId="{D9DD2BDE-B67C-1746-9E52-F19339712F43}" srcId="{CF77F88B-7F8F-467E-9973-B0BCAF9A45FA}" destId="{B18AD10A-0D8C-5540-81C3-BFA85697787C}" srcOrd="2" destOrd="0" parTransId="{C48644DA-D35E-1644-959C-5D387B53DF17}" sibTransId="{AF535D75-27D9-AA40-8CC5-BDC6600CD682}"/>
    <dgm:cxn modelId="{9D43AAFA-6D6D-4442-9FE1-676C10198049}" type="presParOf" srcId="{56750AC4-66B3-44C0-8FF5-8CB83204A79D}" destId="{5AA64860-3BE9-4BF4-B701-8C56CB02493A}" srcOrd="0" destOrd="0" presId="urn:microsoft.com/office/officeart/2005/8/layout/vList2"/>
    <dgm:cxn modelId="{FC68D5BF-27C9-4669-B347-110BE7B6A33F}" type="presParOf" srcId="{56750AC4-66B3-44C0-8FF5-8CB83204A79D}" destId="{347B9E83-5D21-4248-A064-7EEA50DE67A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C5915-AC26-A245-A1A8-9B2E8F76BA94}">
      <dsp:nvSpPr>
        <dsp:cNvPr id="0" name=""/>
        <dsp:cNvSpPr/>
      </dsp:nvSpPr>
      <dsp:spPr>
        <a:xfrm>
          <a:off x="4230751" y="590"/>
          <a:ext cx="1312416" cy="6562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BE" sz="1300" i="1" kern="1200" dirty="0">
              <a:solidFill>
                <a:schemeClr val="accent6">
                  <a:lumMod val="75000"/>
                </a:schemeClr>
              </a:solidFill>
            </a:rPr>
            <a:t>The occupations pillar</a:t>
          </a:r>
          <a:endParaRPr lang="en-BE" sz="1300" kern="1200" dirty="0">
            <a:solidFill>
              <a:schemeClr val="accent6">
                <a:lumMod val="75000"/>
              </a:schemeClr>
            </a:solidFill>
          </a:endParaRPr>
        </a:p>
      </dsp:txBody>
      <dsp:txXfrm>
        <a:off x="4249971" y="19810"/>
        <a:ext cx="1273976" cy="617768"/>
      </dsp:txXfrm>
    </dsp:sp>
    <dsp:sp modelId="{0942103E-7609-9F4D-B32C-1DECC10CD9B0}">
      <dsp:nvSpPr>
        <dsp:cNvPr id="0" name=""/>
        <dsp:cNvSpPr/>
      </dsp:nvSpPr>
      <dsp:spPr>
        <a:xfrm>
          <a:off x="4361993" y="656798"/>
          <a:ext cx="131241" cy="492156"/>
        </a:xfrm>
        <a:custGeom>
          <a:avLst/>
          <a:gdLst/>
          <a:ahLst/>
          <a:cxnLst/>
          <a:rect l="0" t="0" r="0" b="0"/>
          <a:pathLst>
            <a:path>
              <a:moveTo>
                <a:pt x="0" y="0"/>
              </a:moveTo>
              <a:lnTo>
                <a:pt x="0" y="492156"/>
              </a:lnTo>
              <a:lnTo>
                <a:pt x="131241" y="4921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93382C-13B3-B947-B0A8-6DCD9D23BD9E}">
      <dsp:nvSpPr>
        <dsp:cNvPr id="0" name=""/>
        <dsp:cNvSpPr/>
      </dsp:nvSpPr>
      <dsp:spPr>
        <a:xfrm>
          <a:off x="4493235" y="820850"/>
          <a:ext cx="1049932" cy="6562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BE" sz="1200" kern="1200" dirty="0"/>
            <a:t>3008 occupations</a:t>
          </a:r>
        </a:p>
      </dsp:txBody>
      <dsp:txXfrm>
        <a:off x="4512455" y="840070"/>
        <a:ext cx="1011492" cy="617768"/>
      </dsp:txXfrm>
    </dsp:sp>
    <dsp:sp modelId="{3904EE06-CE3B-124C-99AE-8517FD5166A4}">
      <dsp:nvSpPr>
        <dsp:cNvPr id="0" name=""/>
        <dsp:cNvSpPr/>
      </dsp:nvSpPr>
      <dsp:spPr>
        <a:xfrm>
          <a:off x="4361993" y="656798"/>
          <a:ext cx="131241" cy="1312416"/>
        </a:xfrm>
        <a:custGeom>
          <a:avLst/>
          <a:gdLst/>
          <a:ahLst/>
          <a:cxnLst/>
          <a:rect l="0" t="0" r="0" b="0"/>
          <a:pathLst>
            <a:path>
              <a:moveTo>
                <a:pt x="0" y="0"/>
              </a:moveTo>
              <a:lnTo>
                <a:pt x="0" y="1312416"/>
              </a:lnTo>
              <a:lnTo>
                <a:pt x="131241" y="13124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8D7F90-2644-B449-999B-A2DEE18B373E}">
      <dsp:nvSpPr>
        <dsp:cNvPr id="0" name=""/>
        <dsp:cNvSpPr/>
      </dsp:nvSpPr>
      <dsp:spPr>
        <a:xfrm>
          <a:off x="4493235" y="1641110"/>
          <a:ext cx="1049932" cy="6562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BE" sz="1200" kern="1200" dirty="0"/>
            <a:t>first four levels build on ISCO-08</a:t>
          </a:r>
        </a:p>
      </dsp:txBody>
      <dsp:txXfrm>
        <a:off x="4512455" y="1660330"/>
        <a:ext cx="1011492" cy="617768"/>
      </dsp:txXfrm>
    </dsp:sp>
    <dsp:sp modelId="{CBFBB867-C788-BD42-8BEA-9C52402A61C8}">
      <dsp:nvSpPr>
        <dsp:cNvPr id="0" name=""/>
        <dsp:cNvSpPr/>
      </dsp:nvSpPr>
      <dsp:spPr>
        <a:xfrm>
          <a:off x="4361993" y="656798"/>
          <a:ext cx="131241" cy="2132676"/>
        </a:xfrm>
        <a:custGeom>
          <a:avLst/>
          <a:gdLst/>
          <a:ahLst/>
          <a:cxnLst/>
          <a:rect l="0" t="0" r="0" b="0"/>
          <a:pathLst>
            <a:path>
              <a:moveTo>
                <a:pt x="0" y="0"/>
              </a:moveTo>
              <a:lnTo>
                <a:pt x="0" y="2132676"/>
              </a:lnTo>
              <a:lnTo>
                <a:pt x="131241" y="21326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D06141-3009-F24B-96F5-20E5F036649D}">
      <dsp:nvSpPr>
        <dsp:cNvPr id="0" name=""/>
        <dsp:cNvSpPr/>
      </dsp:nvSpPr>
      <dsp:spPr>
        <a:xfrm>
          <a:off x="4493235" y="2461370"/>
          <a:ext cx="1049932" cy="6562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a:t>
          </a:r>
          <a:r>
            <a:rPr lang="en-BE" sz="1200" kern="1200" dirty="0"/>
            <a:t>elow fifth level: ESCO occupations</a:t>
          </a:r>
        </a:p>
      </dsp:txBody>
      <dsp:txXfrm>
        <a:off x="4512455" y="2480590"/>
        <a:ext cx="1011492" cy="617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C5915-AC26-A245-A1A8-9B2E8F76BA94}">
      <dsp:nvSpPr>
        <dsp:cNvPr id="0" name=""/>
        <dsp:cNvSpPr/>
      </dsp:nvSpPr>
      <dsp:spPr>
        <a:xfrm>
          <a:off x="2352694" y="8"/>
          <a:ext cx="1735772" cy="6933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BE" sz="1200" i="1" kern="1200" dirty="0">
              <a:solidFill>
                <a:schemeClr val="accent6">
                  <a:lumMod val="75000"/>
                </a:schemeClr>
              </a:solidFill>
            </a:rPr>
            <a:t>The skills/competences pillar</a:t>
          </a:r>
          <a:endParaRPr lang="en-BE" sz="1200" kern="1200" dirty="0">
            <a:solidFill>
              <a:schemeClr val="accent6">
                <a:lumMod val="75000"/>
              </a:schemeClr>
            </a:solidFill>
          </a:endParaRPr>
        </a:p>
      </dsp:txBody>
      <dsp:txXfrm>
        <a:off x="2373002" y="20316"/>
        <a:ext cx="1695156" cy="652755"/>
      </dsp:txXfrm>
    </dsp:sp>
    <dsp:sp modelId="{0942103E-7609-9F4D-B32C-1DECC10CD9B0}">
      <dsp:nvSpPr>
        <dsp:cNvPr id="0" name=""/>
        <dsp:cNvSpPr/>
      </dsp:nvSpPr>
      <dsp:spPr>
        <a:xfrm>
          <a:off x="2526271" y="693380"/>
          <a:ext cx="173577" cy="520028"/>
        </a:xfrm>
        <a:custGeom>
          <a:avLst/>
          <a:gdLst/>
          <a:ahLst/>
          <a:cxnLst/>
          <a:rect l="0" t="0" r="0" b="0"/>
          <a:pathLst>
            <a:path>
              <a:moveTo>
                <a:pt x="0" y="0"/>
              </a:moveTo>
              <a:lnTo>
                <a:pt x="0" y="520028"/>
              </a:lnTo>
              <a:lnTo>
                <a:pt x="173577" y="5200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93382C-13B3-B947-B0A8-6DCD9D23BD9E}">
      <dsp:nvSpPr>
        <dsp:cNvPr id="0" name=""/>
        <dsp:cNvSpPr/>
      </dsp:nvSpPr>
      <dsp:spPr>
        <a:xfrm>
          <a:off x="2699848" y="866723"/>
          <a:ext cx="1109394" cy="6933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BE" sz="1200" kern="1200" dirty="0"/>
            <a:t>13890 occupations</a:t>
          </a:r>
        </a:p>
      </dsp:txBody>
      <dsp:txXfrm>
        <a:off x="2720156" y="887031"/>
        <a:ext cx="1068778" cy="652755"/>
      </dsp:txXfrm>
    </dsp:sp>
    <dsp:sp modelId="{093EEAED-67D9-F944-A87B-31EC4B471D80}">
      <dsp:nvSpPr>
        <dsp:cNvPr id="0" name=""/>
        <dsp:cNvSpPr/>
      </dsp:nvSpPr>
      <dsp:spPr>
        <a:xfrm>
          <a:off x="2526271" y="693380"/>
          <a:ext cx="173577" cy="1386743"/>
        </a:xfrm>
        <a:custGeom>
          <a:avLst/>
          <a:gdLst/>
          <a:ahLst/>
          <a:cxnLst/>
          <a:rect l="0" t="0" r="0" b="0"/>
          <a:pathLst>
            <a:path>
              <a:moveTo>
                <a:pt x="0" y="0"/>
              </a:moveTo>
              <a:lnTo>
                <a:pt x="0" y="1386743"/>
              </a:lnTo>
              <a:lnTo>
                <a:pt x="173577" y="1386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AF0368-D4D6-8849-A2D1-CE6D264F2D33}">
      <dsp:nvSpPr>
        <dsp:cNvPr id="0" name=""/>
        <dsp:cNvSpPr/>
      </dsp:nvSpPr>
      <dsp:spPr>
        <a:xfrm>
          <a:off x="2699848" y="1733437"/>
          <a:ext cx="2110257" cy="6933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BE" sz="1200" kern="1200" dirty="0"/>
            <a:t>4 sub-pillars: skills, knowledge, languages and transversal</a:t>
          </a:r>
        </a:p>
      </dsp:txBody>
      <dsp:txXfrm>
        <a:off x="2720156" y="1753745"/>
        <a:ext cx="2069641" cy="652755"/>
      </dsp:txXfrm>
    </dsp:sp>
    <dsp:sp modelId="{CBFBB867-C788-BD42-8BEA-9C52402A61C8}">
      <dsp:nvSpPr>
        <dsp:cNvPr id="0" name=""/>
        <dsp:cNvSpPr/>
      </dsp:nvSpPr>
      <dsp:spPr>
        <a:xfrm>
          <a:off x="2526271" y="693380"/>
          <a:ext cx="173577" cy="2253457"/>
        </a:xfrm>
        <a:custGeom>
          <a:avLst/>
          <a:gdLst/>
          <a:ahLst/>
          <a:cxnLst/>
          <a:rect l="0" t="0" r="0" b="0"/>
          <a:pathLst>
            <a:path>
              <a:moveTo>
                <a:pt x="0" y="0"/>
              </a:moveTo>
              <a:lnTo>
                <a:pt x="0" y="2253457"/>
              </a:lnTo>
              <a:lnTo>
                <a:pt x="173577" y="22534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D06141-3009-F24B-96F5-20E5F036649D}">
      <dsp:nvSpPr>
        <dsp:cNvPr id="0" name=""/>
        <dsp:cNvSpPr/>
      </dsp:nvSpPr>
      <dsp:spPr>
        <a:xfrm>
          <a:off x="2699848" y="2600152"/>
          <a:ext cx="1109394" cy="6933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cs-CZ" sz="1200" kern="1200" dirty="0" err="1"/>
            <a:t>Multi-level</a:t>
          </a:r>
          <a:r>
            <a:rPr lang="cs-CZ" sz="1200" kern="1200" dirty="0"/>
            <a:t> </a:t>
          </a:r>
          <a:r>
            <a:rPr lang="cs-CZ" sz="1200" kern="1200" dirty="0" err="1"/>
            <a:t>hierarchies</a:t>
          </a:r>
          <a:endParaRPr lang="en-BE" sz="1200" kern="1200" dirty="0"/>
        </a:p>
      </dsp:txBody>
      <dsp:txXfrm>
        <a:off x="2720156" y="2620460"/>
        <a:ext cx="1068778" cy="652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64860-3BE9-4BF4-B701-8C56CB02493A}">
      <dsp:nvSpPr>
        <dsp:cNvPr id="0" name=""/>
        <dsp:cNvSpPr/>
      </dsp:nvSpPr>
      <dsp:spPr>
        <a:xfrm>
          <a:off x="0" y="29417"/>
          <a:ext cx="10972800" cy="7684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Data-driven (skills) hierarchy</a:t>
          </a:r>
        </a:p>
      </dsp:txBody>
      <dsp:txXfrm>
        <a:off x="37512" y="66929"/>
        <a:ext cx="10897776" cy="693409"/>
      </dsp:txXfrm>
    </dsp:sp>
    <dsp:sp modelId="{347B9E83-5D21-4248-A064-7EEA50DE67AC}">
      <dsp:nvSpPr>
        <dsp:cNvPr id="0" name=""/>
        <dsp:cNvSpPr/>
      </dsp:nvSpPr>
      <dsp:spPr>
        <a:xfrm>
          <a:off x="0" y="971410"/>
          <a:ext cx="10972800"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25400" rIns="142240" bIns="25400" numCol="1" spcCol="1270" anchor="t" anchorCtr="0">
          <a:noAutofit/>
        </a:bodyPr>
        <a:lstStyle/>
        <a:p>
          <a:pPr marL="228600" lvl="1" indent="-228600" algn="l" defTabSz="889000" rtl="0">
            <a:lnSpc>
              <a:spcPct val="90000"/>
            </a:lnSpc>
            <a:spcBef>
              <a:spcPct val="0"/>
            </a:spcBef>
            <a:spcAft>
              <a:spcPct val="20000"/>
            </a:spcAft>
            <a:buChar char="•"/>
          </a:pPr>
          <a:endParaRPr lang="en-GB" sz="2000" i="1"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r>
            <a:rPr lang="en-US" sz="2000" kern="1200" dirty="0">
              <a:effectLst/>
              <a:latin typeface="Verdana" panose="020B0604030504040204" pitchFamily="34" charset="0"/>
              <a:ea typeface="Verdana" panose="020B0604030504040204" pitchFamily="34" charset="0"/>
              <a:cs typeface="Verdana" panose="020B0604030504040204" pitchFamily="34" charset="0"/>
            </a:rPr>
            <a:t>Where do you see the added value of data-driven (skills) ESCO hierarchy? </a:t>
          </a:r>
          <a:endParaRPr lang="en-GB" sz="2000" i="1"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endParaRPr lang="en-GB" sz="2000" i="1"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r>
            <a:rPr lang="en-US" sz="2000" kern="1200" dirty="0">
              <a:effectLst/>
              <a:latin typeface="Verdana" panose="020B0604030504040204" pitchFamily="34" charset="0"/>
              <a:ea typeface="Verdana" panose="020B0604030504040204" pitchFamily="34" charset="0"/>
              <a:cs typeface="Verdana" panose="020B0604030504040204" pitchFamily="34" charset="0"/>
            </a:rPr>
            <a:t>What can be the pitfalls of maintaining the data-driven ESCO hierarchy?</a:t>
          </a:r>
          <a:endParaRPr lang="en-GB" sz="2000" i="1"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endParaRPr lang="en-GB" sz="2000" i="1" kern="1200" dirty="0">
            <a:solidFill>
              <a:schemeClr val="accent6">
                <a:lumMod val="75000"/>
              </a:schemeClr>
            </a:solidFill>
            <a:latin typeface="+mn-lt"/>
            <a:ea typeface="+mn-ea"/>
            <a:cs typeface="+mn-cs"/>
          </a:endParaRPr>
        </a:p>
        <a:p>
          <a:pPr marL="228600" lvl="1" indent="-228600" algn="l" defTabSz="889000">
            <a:lnSpc>
              <a:spcPct val="90000"/>
            </a:lnSpc>
            <a:spcBef>
              <a:spcPct val="0"/>
            </a:spcBef>
            <a:spcAft>
              <a:spcPct val="20000"/>
            </a:spcAft>
            <a:buChar char="•"/>
          </a:pPr>
          <a:r>
            <a:rPr lang="en-US" sz="2000" kern="1200" dirty="0">
              <a:effectLst/>
              <a:latin typeface="Verdana" panose="020B0604030504040204" pitchFamily="34" charset="0"/>
              <a:ea typeface="Verdana" panose="020B0604030504040204" pitchFamily="34" charset="0"/>
              <a:cs typeface="Verdana" panose="020B0604030504040204" pitchFamily="34" charset="0"/>
            </a:rPr>
            <a:t>Would you recommend the use of data-driven clustering for the skills pillar, the occupations pillar, or both?</a:t>
          </a:r>
          <a:endParaRPr lang="en-GB" sz="2000" i="1" kern="1200" dirty="0">
            <a:solidFill>
              <a:schemeClr val="accent6">
                <a:lumMod val="75000"/>
              </a:schemeClr>
            </a:solidFill>
            <a:latin typeface="+mn-lt"/>
            <a:ea typeface="+mn-ea"/>
            <a:cs typeface="+mn-cs"/>
          </a:endParaRPr>
        </a:p>
      </dsp:txBody>
      <dsp:txXfrm>
        <a:off x="0" y="971410"/>
        <a:ext cx="10972800" cy="23546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64860-3BE9-4BF4-B701-8C56CB02493A}">
      <dsp:nvSpPr>
        <dsp:cNvPr id="0" name=""/>
        <dsp:cNvSpPr/>
      </dsp:nvSpPr>
      <dsp:spPr>
        <a:xfrm>
          <a:off x="0" y="0"/>
          <a:ext cx="10972800" cy="699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Data-driven (skills) hierarchy</a:t>
          </a:r>
        </a:p>
      </dsp:txBody>
      <dsp:txXfrm>
        <a:off x="34123" y="34123"/>
        <a:ext cx="10904554" cy="630757"/>
      </dsp:txXfrm>
    </dsp:sp>
    <dsp:sp modelId="{347B9E83-5D21-4248-A064-7EEA50DE67AC}">
      <dsp:nvSpPr>
        <dsp:cNvPr id="0" name=""/>
        <dsp:cNvSpPr/>
      </dsp:nvSpPr>
      <dsp:spPr>
        <a:xfrm>
          <a:off x="0" y="701037"/>
          <a:ext cx="10972800" cy="2825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25400" rIns="142240" bIns="25400" numCol="1" spcCol="1270" anchor="t" anchorCtr="0">
          <a:noAutofit/>
        </a:bodyPr>
        <a:lstStyle/>
        <a:p>
          <a:pPr marL="228600" lvl="1" indent="-228600" algn="l" defTabSz="889000" rtl="0">
            <a:lnSpc>
              <a:spcPct val="90000"/>
            </a:lnSpc>
            <a:spcBef>
              <a:spcPct val="0"/>
            </a:spcBef>
            <a:spcAft>
              <a:spcPct val="20000"/>
            </a:spcAft>
            <a:buChar char="•"/>
          </a:pPr>
          <a:endParaRPr lang="en-GB" sz="2000" i="1"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r>
            <a:rPr lang="en-GB" sz="2000" kern="1200" dirty="0">
              <a:ea typeface="Verdana"/>
            </a:rPr>
            <a:t>If the alternative (skills) hierarchy was to be pursued, which of the three types of clustering would you recommend? Which one would you not recommend?</a:t>
          </a:r>
          <a:endParaRPr lang="en-GB" sz="2000" i="1"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endParaRPr lang="en-GB" sz="2000" i="1"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r>
            <a:rPr lang="en-US" sz="2000" kern="1200" dirty="0">
              <a:effectLst/>
              <a:latin typeface="Verdana" panose="020B0604030504040204" pitchFamily="34" charset="0"/>
              <a:ea typeface="Verdana" panose="020B0604030504040204" pitchFamily="34" charset="0"/>
              <a:cs typeface="Verdana" panose="020B0604030504040204" pitchFamily="34" charset="0"/>
            </a:rPr>
            <a:t>What factors should be kept in mind when introducing data-driven (skills) hierarchy in ESCO? (technical implications, consequences to implementers, data availability,..)</a:t>
          </a:r>
          <a:endParaRPr lang="en-GB" sz="2000" i="1"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endParaRPr lang="en-GB" sz="2000" i="1"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r>
            <a:rPr lang="en-GB" sz="2000" kern="1200" dirty="0">
              <a:solidFill>
                <a:srgbClr val="000000">
                  <a:hueOff val="0"/>
                  <a:satOff val="0"/>
                  <a:lumOff val="0"/>
                  <a:alphaOff val="0"/>
                </a:srgbClr>
              </a:solidFill>
              <a:effectLst/>
              <a:latin typeface="Verdana" panose="020B0604030504040204" pitchFamily="34" charset="0"/>
              <a:ea typeface="Verdana" panose="020B0604030504040204" pitchFamily="34" charset="0"/>
              <a:cs typeface="Verdana" panose="020B0604030504040204" pitchFamily="34" charset="0"/>
            </a:rPr>
            <a:t>What data sources could ESCO leverage for data-driven hierarchy?</a:t>
          </a:r>
        </a:p>
        <a:p>
          <a:pPr marL="228600" lvl="1" indent="-228600" algn="l" defTabSz="889000" rtl="0">
            <a:lnSpc>
              <a:spcPct val="90000"/>
            </a:lnSpc>
            <a:spcBef>
              <a:spcPct val="0"/>
            </a:spcBef>
            <a:spcAft>
              <a:spcPct val="20000"/>
            </a:spcAft>
            <a:buChar char="•"/>
          </a:pPr>
          <a:endParaRPr lang="en-GB" sz="2000" i="1" kern="1200" dirty="0">
            <a:solidFill>
              <a:schemeClr val="accent6">
                <a:lumMod val="75000"/>
              </a:schemeClr>
            </a:solidFill>
            <a:latin typeface="+mn-lt"/>
            <a:ea typeface="+mn-ea"/>
            <a:cs typeface="+mn-cs"/>
          </a:endParaRPr>
        </a:p>
      </dsp:txBody>
      <dsp:txXfrm>
        <a:off x="0" y="701037"/>
        <a:ext cx="10972800" cy="28259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64860-3BE9-4BF4-B701-8C56CB02493A}">
      <dsp:nvSpPr>
        <dsp:cNvPr id="0" name=""/>
        <dsp:cNvSpPr/>
      </dsp:nvSpPr>
      <dsp:spPr>
        <a:xfrm>
          <a:off x="0" y="148388"/>
          <a:ext cx="10972800" cy="7684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NACE-based occupations hierarchy</a:t>
          </a:r>
        </a:p>
      </dsp:txBody>
      <dsp:txXfrm>
        <a:off x="37512" y="185900"/>
        <a:ext cx="10897776" cy="693409"/>
      </dsp:txXfrm>
    </dsp:sp>
    <dsp:sp modelId="{347B9E83-5D21-4248-A064-7EEA50DE67AC}">
      <dsp:nvSpPr>
        <dsp:cNvPr id="0" name=""/>
        <dsp:cNvSpPr/>
      </dsp:nvSpPr>
      <dsp:spPr>
        <a:xfrm>
          <a:off x="0" y="1223692"/>
          <a:ext cx="10972800" cy="185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GB" sz="2000" kern="1200" dirty="0">
              <a:solidFill>
                <a:schemeClr val="accent6">
                  <a:lumMod val="75000"/>
                </a:schemeClr>
              </a:solidFill>
              <a:ea typeface="Verdana"/>
            </a:rPr>
            <a:t>Do you see introduction of NACE-based ESCO occupational hierarchy beneficial for ESCO?</a:t>
          </a:r>
          <a:endParaRPr lang="en-GB" sz="2000" i="1"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r>
            <a:rPr lang="en-GB" sz="2000" kern="1200" dirty="0">
              <a:solidFill>
                <a:schemeClr val="accent6">
                  <a:lumMod val="75000"/>
                </a:schemeClr>
              </a:solidFill>
              <a:ea typeface="Verdana"/>
            </a:rPr>
            <a:t>What are the main advantages/disadvantages of NACE-based occupations hierarchy?</a:t>
          </a:r>
          <a:endParaRPr lang="en-GB" sz="2000" i="1"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r>
            <a:rPr lang="en-GB" sz="2000" kern="1200" dirty="0">
              <a:solidFill>
                <a:schemeClr val="accent6">
                  <a:lumMod val="75000"/>
                </a:schemeClr>
              </a:solidFill>
              <a:ea typeface="Verdana"/>
            </a:rPr>
            <a:t>What factors should be kept in mind when thinking of introducing NACE-based ESCO occupations pillar?</a:t>
          </a:r>
          <a:endParaRPr lang="en-GB" sz="2000" i="1" kern="1200" dirty="0">
            <a:solidFill>
              <a:schemeClr val="accent6">
                <a:lumMod val="75000"/>
              </a:schemeClr>
            </a:solidFill>
            <a:latin typeface="+mn-lt"/>
            <a:ea typeface="+mn-ea"/>
            <a:cs typeface="+mn-cs"/>
          </a:endParaRPr>
        </a:p>
      </dsp:txBody>
      <dsp:txXfrm>
        <a:off x="0" y="1223692"/>
        <a:ext cx="10972800" cy="1850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64860-3BE9-4BF4-B701-8C56CB02493A}">
      <dsp:nvSpPr>
        <dsp:cNvPr id="0" name=""/>
        <dsp:cNvSpPr/>
      </dsp:nvSpPr>
      <dsp:spPr>
        <a:xfrm>
          <a:off x="0" y="119961"/>
          <a:ext cx="10972800" cy="7684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Concluding thoughts</a:t>
          </a:r>
        </a:p>
      </dsp:txBody>
      <dsp:txXfrm>
        <a:off x="37512" y="157473"/>
        <a:ext cx="10897776" cy="693409"/>
      </dsp:txXfrm>
    </dsp:sp>
    <dsp:sp modelId="{347B9E83-5D21-4248-A064-7EEA50DE67AC}">
      <dsp:nvSpPr>
        <dsp:cNvPr id="0" name=""/>
        <dsp:cNvSpPr/>
      </dsp:nvSpPr>
      <dsp:spPr>
        <a:xfrm>
          <a:off x="0" y="1156417"/>
          <a:ext cx="10972800" cy="1984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25400" rIns="142240" bIns="25400" numCol="1" spcCol="1270" anchor="t" anchorCtr="0">
          <a:noAutofit/>
        </a:bodyPr>
        <a:lstStyle/>
        <a:p>
          <a:pPr marL="228600" lvl="1" indent="-228600" algn="l" defTabSz="889000" rtl="0">
            <a:lnSpc>
              <a:spcPct val="90000"/>
            </a:lnSpc>
            <a:spcBef>
              <a:spcPct val="0"/>
            </a:spcBef>
            <a:spcAft>
              <a:spcPct val="20000"/>
            </a:spcAft>
            <a:buChar char="•"/>
          </a:pPr>
          <a:endParaRPr lang="en-GB" sz="2000" i="0"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r>
            <a:rPr lang="en-US" sz="2000" i="0" kern="1200" dirty="0">
              <a:solidFill>
                <a:schemeClr val="accent6">
                  <a:lumMod val="75000"/>
                </a:schemeClr>
              </a:solidFill>
            </a:rPr>
            <a:t>What is the value added of introducing alternative hierarchies in ESCO? If any, what pillar should be prioritized in light of this work?</a:t>
          </a:r>
          <a:endParaRPr lang="en-GB" sz="2000" i="0"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endParaRPr lang="en-GB" sz="2000" i="0"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r>
            <a:rPr lang="en-GB" sz="2000" i="0" kern="1200" dirty="0">
              <a:solidFill>
                <a:schemeClr val="accent6">
                  <a:lumMod val="75000"/>
                </a:schemeClr>
              </a:solidFill>
              <a:latin typeface="+mn-lt"/>
              <a:ea typeface="+mn-ea"/>
              <a:cs typeface="+mn-cs"/>
            </a:rPr>
            <a:t>Are there any other hierarchical approaches you would recommend for ESCO?</a:t>
          </a:r>
        </a:p>
        <a:p>
          <a:pPr marL="228600" lvl="1" indent="-228600" algn="l" defTabSz="889000" rtl="0">
            <a:lnSpc>
              <a:spcPct val="90000"/>
            </a:lnSpc>
            <a:spcBef>
              <a:spcPct val="0"/>
            </a:spcBef>
            <a:spcAft>
              <a:spcPct val="20000"/>
            </a:spcAft>
            <a:buChar char="•"/>
          </a:pPr>
          <a:endParaRPr lang="en-GB" sz="2000" i="0" kern="1200" dirty="0">
            <a:solidFill>
              <a:schemeClr val="accent6">
                <a:lumMod val="75000"/>
              </a:schemeClr>
            </a:solidFill>
            <a:latin typeface="+mn-lt"/>
            <a:ea typeface="+mn-ea"/>
            <a:cs typeface="+mn-cs"/>
          </a:endParaRPr>
        </a:p>
      </dsp:txBody>
      <dsp:txXfrm>
        <a:off x="0" y="1156417"/>
        <a:ext cx="10972800" cy="19846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64860-3BE9-4BF4-B701-8C56CB02493A}">
      <dsp:nvSpPr>
        <dsp:cNvPr id="0" name=""/>
        <dsp:cNvSpPr/>
      </dsp:nvSpPr>
      <dsp:spPr>
        <a:xfrm>
          <a:off x="0" y="103592"/>
          <a:ext cx="10972800" cy="7684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Final discussion</a:t>
          </a:r>
        </a:p>
      </dsp:txBody>
      <dsp:txXfrm>
        <a:off x="37512" y="141104"/>
        <a:ext cx="10897776" cy="693409"/>
      </dsp:txXfrm>
    </dsp:sp>
    <dsp:sp modelId="{347B9E83-5D21-4248-A064-7EEA50DE67AC}">
      <dsp:nvSpPr>
        <dsp:cNvPr id="0" name=""/>
        <dsp:cNvSpPr/>
      </dsp:nvSpPr>
      <dsp:spPr>
        <a:xfrm>
          <a:off x="0" y="1190054"/>
          <a:ext cx="10972800" cy="191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25400" rIns="142240" bIns="25400" numCol="1" spcCol="1270" anchor="t" anchorCtr="0">
          <a:noAutofit/>
        </a:bodyPr>
        <a:lstStyle/>
        <a:p>
          <a:pPr marL="228600" lvl="1" indent="-228600" algn="l" defTabSz="889000" rtl="0">
            <a:lnSpc>
              <a:spcPct val="90000"/>
            </a:lnSpc>
            <a:spcBef>
              <a:spcPct val="0"/>
            </a:spcBef>
            <a:spcAft>
              <a:spcPct val="20000"/>
            </a:spcAft>
            <a:buChar char="•"/>
          </a:pPr>
          <a:endParaRPr lang="en-GB" sz="2000" i="0"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r>
            <a:rPr lang="en-GB" sz="2000" i="0" kern="1200" dirty="0">
              <a:solidFill>
                <a:schemeClr val="accent6">
                  <a:lumMod val="75000"/>
                </a:schemeClr>
              </a:solidFill>
              <a:latin typeface="+mn-lt"/>
              <a:ea typeface="+mn-ea"/>
              <a:cs typeface="+mn-cs"/>
            </a:rPr>
            <a:t> </a:t>
          </a:r>
          <a:r>
            <a:rPr lang="en-US" sz="2000" i="0" kern="1200" dirty="0">
              <a:solidFill>
                <a:schemeClr val="accent6">
                  <a:lumMod val="75000"/>
                </a:schemeClr>
              </a:solidFill>
            </a:rPr>
            <a:t>How to strike balance between technical feasibility and value added when selecting alternative classification of ESCO?</a:t>
          </a:r>
          <a:endParaRPr lang="en-GB" sz="2000" i="0"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endParaRPr lang="en-GB" sz="2000" i="0" kern="1200" dirty="0">
            <a:solidFill>
              <a:schemeClr val="accent6">
                <a:lumMod val="75000"/>
              </a:schemeClr>
            </a:solidFill>
            <a:latin typeface="+mn-lt"/>
            <a:ea typeface="+mn-ea"/>
            <a:cs typeface="+mn-cs"/>
          </a:endParaRPr>
        </a:p>
        <a:p>
          <a:pPr marL="228600" lvl="1" indent="-228600" algn="l" defTabSz="889000" rtl="0">
            <a:lnSpc>
              <a:spcPct val="90000"/>
            </a:lnSpc>
            <a:spcBef>
              <a:spcPct val="0"/>
            </a:spcBef>
            <a:spcAft>
              <a:spcPct val="20000"/>
            </a:spcAft>
            <a:buChar char="•"/>
          </a:pPr>
          <a:r>
            <a:rPr lang="en-US" sz="2000" i="0" kern="1200" dirty="0">
              <a:solidFill>
                <a:schemeClr val="accent6">
                  <a:lumMod val="75000"/>
                </a:schemeClr>
              </a:solidFill>
            </a:rPr>
            <a:t>What type of ESCO implementers and users would benefit from the different classification alternatives proposed?</a:t>
          </a:r>
          <a:endParaRPr lang="en-GB" sz="2000" i="0" kern="1200" dirty="0">
            <a:solidFill>
              <a:schemeClr val="accent6">
                <a:lumMod val="75000"/>
              </a:schemeClr>
            </a:solidFill>
            <a:latin typeface="+mn-lt"/>
            <a:ea typeface="+mn-ea"/>
            <a:cs typeface="+mn-cs"/>
          </a:endParaRPr>
        </a:p>
      </dsp:txBody>
      <dsp:txXfrm>
        <a:off x="0" y="1190054"/>
        <a:ext cx="10972800" cy="19173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E75C7-B348-4BD8-A340-647165D4CAE4}" type="datetimeFigureOut">
              <a:rPr lang="en-GB" smtClean="0"/>
              <a:t>13/09/2022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FDCD0-E09D-4B8C-B635-52A05292F555}" type="slidenum">
              <a:rPr lang="en-GB" smtClean="0"/>
              <a:t>‹#›</a:t>
            </a:fld>
            <a:endParaRPr lang="en-GB"/>
          </a:p>
        </p:txBody>
      </p:sp>
    </p:spTree>
    <p:extLst>
      <p:ext uri="{BB962C8B-B14F-4D97-AF65-F5344CB8AC3E}">
        <p14:creationId xmlns:p14="http://schemas.microsoft.com/office/powerpoint/2010/main" val="97557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Many thanks. </a:t>
            </a:r>
          </a:p>
          <a:p>
            <a:r>
              <a:rPr lang="en-BE" dirty="0"/>
              <a:t>As mentioned by Lambert, in this meeting we are focusing on the ESCO hierarchies and potential ways </a:t>
            </a:r>
          </a:p>
        </p:txBody>
      </p:sp>
      <p:sp>
        <p:nvSpPr>
          <p:cNvPr id="4" name="Slide Number Placeholder 3"/>
          <p:cNvSpPr>
            <a:spLocks noGrp="1"/>
          </p:cNvSpPr>
          <p:nvPr>
            <p:ph type="sldNum" sz="quarter" idx="5"/>
          </p:nvPr>
        </p:nvSpPr>
        <p:spPr/>
        <p:txBody>
          <a:bodyPr/>
          <a:lstStyle/>
          <a:p>
            <a:fld id="{1DDFDCD0-E09D-4B8C-B635-52A05292F555}" type="slidenum">
              <a:rPr lang="en-GB" smtClean="0"/>
              <a:t>2</a:t>
            </a:fld>
            <a:endParaRPr lang="en-GB"/>
          </a:p>
        </p:txBody>
      </p:sp>
    </p:spTree>
    <p:extLst>
      <p:ext uri="{BB962C8B-B14F-4D97-AF65-F5344CB8AC3E}">
        <p14:creationId xmlns:p14="http://schemas.microsoft.com/office/powerpoint/2010/main" val="229382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1DDFDCD0-E09D-4B8C-B635-52A05292F555}" type="slidenum">
              <a:rPr lang="en-GB" smtClean="0"/>
              <a:t>3</a:t>
            </a:fld>
            <a:endParaRPr lang="en-GB"/>
          </a:p>
        </p:txBody>
      </p:sp>
    </p:spTree>
    <p:extLst>
      <p:ext uri="{BB962C8B-B14F-4D97-AF65-F5344CB8AC3E}">
        <p14:creationId xmlns:p14="http://schemas.microsoft.com/office/powerpoint/2010/main" val="408365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While the current hierarchy has been received well by the users and implementers, we still see the ESCO hierarchy as a continuous process of improvement and at this stage, before starting to work on a new major ESCO release, we are reflecting on some of the suggestions we have received from the users regarding easability to use the hierarchy. Also in line with our ambition to turn ESCO even more into data-powered knowledge graph mostly informed by data science and AI, we have started scoping out the idea of introducing an alternatvie data-driven hierarchy. You will hear more details about it in a bit from our main data scientist Jan.</a:t>
            </a:r>
          </a:p>
          <a:p>
            <a:endParaRPr lang="en-BE" dirty="0"/>
          </a:p>
          <a:p>
            <a:r>
              <a:rPr lang="en-BE" dirty="0"/>
              <a:t>At the same time, another scenario we are currently exploring is creating a second occupations hierarchy that will use the </a:t>
            </a:r>
            <a:r>
              <a:rPr lang="en-GB" b="1" i="0" dirty="0">
                <a:solidFill>
                  <a:srgbClr val="202124"/>
                </a:solidFill>
                <a:effectLst/>
                <a:latin typeface="arial" panose="020B0604020202020204" pitchFamily="34" charset="0"/>
              </a:rPr>
              <a:t>Statistical classification of economic activities in the European Community, in short NACE, as we have been seeing almost one quarter of implementers using NACE together with ESCO.</a:t>
            </a:r>
            <a:endParaRPr lang="en-BE" dirty="0"/>
          </a:p>
        </p:txBody>
      </p:sp>
      <p:sp>
        <p:nvSpPr>
          <p:cNvPr id="4" name="Slide Number Placeholder 3"/>
          <p:cNvSpPr>
            <a:spLocks noGrp="1"/>
          </p:cNvSpPr>
          <p:nvPr>
            <p:ph type="sldNum" sz="quarter" idx="5"/>
          </p:nvPr>
        </p:nvSpPr>
        <p:spPr/>
        <p:txBody>
          <a:bodyPr/>
          <a:lstStyle/>
          <a:p>
            <a:fld id="{1DDFDCD0-E09D-4B8C-B635-52A05292F555}" type="slidenum">
              <a:rPr lang="en-GB" smtClean="0"/>
              <a:t>9</a:t>
            </a:fld>
            <a:endParaRPr lang="en-GB"/>
          </a:p>
        </p:txBody>
      </p:sp>
    </p:spTree>
    <p:extLst>
      <p:ext uri="{BB962C8B-B14F-4D97-AF65-F5344CB8AC3E}">
        <p14:creationId xmlns:p14="http://schemas.microsoft.com/office/powerpoint/2010/main" val="3610122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1DDFDCD0-E09D-4B8C-B635-52A05292F555}" type="slidenum">
              <a:rPr lang="en-GB" smtClean="0"/>
              <a:t>28</a:t>
            </a:fld>
            <a:endParaRPr lang="en-GB"/>
          </a:p>
        </p:txBody>
      </p:sp>
    </p:spTree>
    <p:extLst>
      <p:ext uri="{BB962C8B-B14F-4D97-AF65-F5344CB8AC3E}">
        <p14:creationId xmlns:p14="http://schemas.microsoft.com/office/powerpoint/2010/main" val="871561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DD922D-2E6D-4341-A124-EEA7A7A518ED}" type="slidenum">
              <a:rPr lang="en-GB" smtClean="0"/>
              <a:t>32</a:t>
            </a:fld>
            <a:endParaRPr lang="en-GB"/>
          </a:p>
        </p:txBody>
      </p:sp>
    </p:spTree>
    <p:extLst>
      <p:ext uri="{BB962C8B-B14F-4D97-AF65-F5344CB8AC3E}">
        <p14:creationId xmlns:p14="http://schemas.microsoft.com/office/powerpoint/2010/main" val="1058116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a:defRPr/>
            </a:pPr>
            <a:endParaRPr lang="en-US" sz="1800">
              <a:solidFill>
                <a:srgbClr val="FFFFFF"/>
              </a:solidFill>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1" y="258764"/>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5327651" y="2565401"/>
            <a:ext cx="6720416"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814917" y="3716339"/>
            <a:ext cx="11377083"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A445F589-F70D-4CDD-9269-EA7DB4C1FA47}"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ndParaRPr>
          </a:p>
        </p:txBody>
      </p:sp>
    </p:spTree>
    <p:extLst>
      <p:ext uri="{BB962C8B-B14F-4D97-AF65-F5344CB8AC3E}">
        <p14:creationId xmlns:p14="http://schemas.microsoft.com/office/powerpoint/2010/main" val="41015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55717E-EA34-44E0-8A7B-4AC1A8566A2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3463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244EC8-E283-4E4B-BAA4-67BFDCFF5BA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559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2"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D1E254-A8E8-4D2C-963F-71081F57224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662697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989013"/>
          </a:xfrm>
          <a:prstGeom prst="rect">
            <a:avLst/>
          </a:prstGeom>
          <a:solidFill>
            <a:srgbClr val="75195B"/>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ndParaRPr>
          </a:p>
        </p:txBody>
      </p:sp>
      <p:sp>
        <p:nvSpPr>
          <p:cNvPr id="2" name="Title 1"/>
          <p:cNvSpPr>
            <a:spLocks noGrp="1"/>
          </p:cNvSpPr>
          <p:nvPr>
            <p:ph type="title"/>
          </p:nvPr>
        </p:nvSpPr>
        <p:spPr>
          <a:xfrm>
            <a:off x="624417" y="1556272"/>
            <a:ext cx="10972800" cy="936625"/>
          </a:xfrm>
        </p:spPr>
        <p:txBody>
          <a:bodyPr/>
          <a:lstStyle/>
          <a:p>
            <a:r>
              <a:rPr lang="en-US"/>
              <a:t>Click to edit Master title style</a:t>
            </a:r>
            <a:endParaRPr lang="en-GB"/>
          </a:p>
        </p:txBody>
      </p:sp>
      <p:sp>
        <p:nvSpPr>
          <p:cNvPr id="11" name="Content Placeholder 2"/>
          <p:cNvSpPr>
            <a:spLocks noGrp="1"/>
          </p:cNvSpPr>
          <p:nvPr>
            <p:ph idx="1"/>
          </p:nvPr>
        </p:nvSpPr>
        <p:spPr>
          <a:xfrm>
            <a:off x="609600" y="2636912"/>
            <a:ext cx="10972800" cy="3384476"/>
          </a:xfrm>
        </p:spPr>
        <p:txBody>
          <a:bodyPr/>
          <a:lstStyle>
            <a:lvl1pPr marL="0" indent="-342900">
              <a:buClr>
                <a:srgbClr val="0F5494"/>
              </a:buClr>
              <a:buSzPct val="120000"/>
              <a:buFont typeface="Arial" pitchFamily="34" charset="0"/>
              <a:buChar char="•"/>
              <a:defRPr/>
            </a:lvl1pPr>
            <a:lvl2pPr>
              <a:buClr>
                <a:srgbClr val="004494"/>
              </a:buClr>
              <a:defRPr/>
            </a:lvl2pPr>
            <a:lvl3pPr>
              <a:buFontTx/>
              <a:buChar char="-"/>
              <a:defRPr/>
            </a:lvl3pPr>
          </a:lstStyle>
          <a:p>
            <a:pPr lvl="0"/>
            <a:r>
              <a:rPr lang="en-US"/>
              <a:t>Click to edit Master text styles</a:t>
            </a:r>
          </a:p>
          <a:p>
            <a:pPr lvl="1"/>
            <a:r>
              <a:rPr lang="en-US"/>
              <a:t>Second level</a:t>
            </a:r>
          </a:p>
          <a:p>
            <a:pPr lvl="2"/>
            <a:r>
              <a:rPr lang="en-US"/>
              <a:t>Third level</a:t>
            </a:r>
          </a:p>
          <a:p>
            <a:pPr lvl="2"/>
            <a:endParaRPr lang="en-US"/>
          </a:p>
        </p:txBody>
      </p:sp>
      <p:sp>
        <p:nvSpPr>
          <p:cNvPr id="17" name="Rectangle 4"/>
          <p:cNvSpPr>
            <a:spLocks noGrp="1" noChangeArrowheads="1"/>
          </p:cNvSpPr>
          <p:nvPr>
            <p:ph type="dt" sz="half" idx="10"/>
          </p:nvPr>
        </p:nvSpPr>
        <p:spPr>
          <a:xfrm>
            <a:off x="609600" y="6093296"/>
            <a:ext cx="2844800" cy="476250"/>
          </a:xfrm>
        </p:spPr>
        <p:txBody>
          <a:bodyPr/>
          <a:lstStyle>
            <a:lvl1pPr>
              <a:defRPr dirty="0">
                <a:solidFill>
                  <a:schemeClr val="tx1"/>
                </a:solidFill>
              </a:defRPr>
            </a:lvl1pPr>
          </a:lstStyle>
          <a:p>
            <a:pPr>
              <a:defRPr/>
            </a:pPr>
            <a:endParaRPr lang="en-GB">
              <a:solidFill>
                <a:srgbClr val="000000"/>
              </a:solidFill>
            </a:endParaRPr>
          </a:p>
        </p:txBody>
      </p:sp>
      <p:sp>
        <p:nvSpPr>
          <p:cNvPr id="18" name="Rectangle 5"/>
          <p:cNvSpPr>
            <a:spLocks noGrp="1" noChangeArrowheads="1"/>
          </p:cNvSpPr>
          <p:nvPr>
            <p:ph type="ftr" sz="quarter" idx="11"/>
          </p:nvPr>
        </p:nvSpPr>
        <p:spPr>
          <a:xfrm>
            <a:off x="4165600" y="6093296"/>
            <a:ext cx="3860800" cy="476250"/>
          </a:xfrm>
        </p:spPr>
        <p:txBody>
          <a:bodyPr/>
          <a:lstStyle>
            <a:lvl1pPr>
              <a:defRPr dirty="0">
                <a:solidFill>
                  <a:schemeClr val="tx1"/>
                </a:solidFill>
              </a:defRPr>
            </a:lvl1pPr>
          </a:lstStyle>
          <a:p>
            <a:pPr>
              <a:defRPr/>
            </a:pPr>
            <a:endParaRPr lang="en-GB">
              <a:solidFill>
                <a:srgbClr val="000000"/>
              </a:solidFill>
            </a:endParaRPr>
          </a:p>
        </p:txBody>
      </p:sp>
      <p:sp>
        <p:nvSpPr>
          <p:cNvPr id="19" name="Rectangle 6"/>
          <p:cNvSpPr>
            <a:spLocks noGrp="1" noChangeArrowheads="1"/>
          </p:cNvSpPr>
          <p:nvPr>
            <p:ph type="sldNum" sz="quarter" idx="12"/>
          </p:nvPr>
        </p:nvSpPr>
        <p:spPr>
          <a:xfrm>
            <a:off x="8737600" y="6093296"/>
            <a:ext cx="2844800" cy="476250"/>
          </a:xfrm>
        </p:spPr>
        <p:txBody>
          <a:bodyPr/>
          <a:lstStyle>
            <a:lvl1pPr>
              <a:defRPr smtClean="0">
                <a:solidFill>
                  <a:schemeClr val="tx1"/>
                </a:solidFill>
              </a:defRPr>
            </a:lvl1pPr>
          </a:lstStyle>
          <a:p>
            <a:pPr>
              <a:defRPr/>
            </a:pPr>
            <a:fld id="{2BB59E6E-B967-488E-B209-8B7FA0D7AF99}" type="slidenum">
              <a:rPr lang="en-GB">
                <a:solidFill>
                  <a:srgbClr val="000000"/>
                </a:solidFill>
              </a:rPr>
              <a:pPr>
                <a:defRPr/>
              </a:pPr>
              <a:t>‹#›</a:t>
            </a:fld>
            <a:endParaRPr lang="en-GB">
              <a:solidFill>
                <a:srgbClr val="000000"/>
              </a:solidFill>
            </a:endParaRPr>
          </a:p>
        </p:txBody>
      </p: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673601" y="6458400"/>
            <a:ext cx="813599" cy="406800"/>
          </a:xfrm>
          <a:prstGeom prst="rect">
            <a:avLst/>
          </a:prstGeom>
          <a:noFill/>
        </p:spPr>
      </p:pic>
      <p:pic>
        <p:nvPicPr>
          <p:cNvPr id="3" name="Picture 2" descr="C:\DOCUME~1\lenain\LOCALS~1\Temp\7zEB0.tmp\LOGO-CE for Social Europe EN Negative.png"/>
          <p:cNvPicPr>
            <a:picLocks noChangeAspect="1" noChangeArrowheads="1"/>
          </p:cNvPicPr>
          <p:nvPr userDrawn="1"/>
        </p:nvPicPr>
        <p:blipFill>
          <a:blip r:embed="rId3" cstate="print"/>
          <a:srcRect/>
          <a:stretch>
            <a:fillRect/>
          </a:stretch>
        </p:blipFill>
        <p:spPr bwMode="auto">
          <a:xfrm>
            <a:off x="5006400" y="306000"/>
            <a:ext cx="2160621" cy="1249200"/>
          </a:xfrm>
          <a:prstGeom prst="rect">
            <a:avLst/>
          </a:prstGeom>
          <a:noFill/>
        </p:spPr>
      </p:pic>
    </p:spTree>
    <p:extLst>
      <p:ext uri="{BB962C8B-B14F-4D97-AF65-F5344CB8AC3E}">
        <p14:creationId xmlns:p14="http://schemas.microsoft.com/office/powerpoint/2010/main" val="372741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Dos objetos">
    <p:spTree>
      <p:nvGrpSpPr>
        <p:cNvPr id="1" name=""/>
        <p:cNvGrpSpPr/>
        <p:nvPr/>
      </p:nvGrpSpPr>
      <p:grpSpPr>
        <a:xfrm>
          <a:off x="0" y="0"/>
          <a:ext cx="0" cy="0"/>
          <a:chOff x="0" y="0"/>
          <a:chExt cx="0" cy="0"/>
        </a:xfrm>
      </p:grpSpPr>
      <p:sp>
        <p:nvSpPr>
          <p:cNvPr id="16" name="Marcador de texto 15"/>
          <p:cNvSpPr>
            <a:spLocks noGrp="1"/>
          </p:cNvSpPr>
          <p:nvPr>
            <p:ph type="body" sz="quarter" idx="11" hasCustomPrompt="1"/>
          </p:nvPr>
        </p:nvSpPr>
        <p:spPr>
          <a:xfrm>
            <a:off x="715357" y="877637"/>
            <a:ext cx="1953712" cy="421604"/>
          </a:xfrm>
          <a:prstGeom prst="rect">
            <a:avLst/>
          </a:prstGeom>
        </p:spPr>
        <p:txBody>
          <a:bodyPr/>
          <a:lstStyle>
            <a:lvl1pPr marL="0" indent="0">
              <a:buFontTx/>
              <a:buNone/>
              <a:defRPr sz="1350">
                <a:solidFill>
                  <a:srgbClr val="505050"/>
                </a:solidFill>
              </a:defRPr>
            </a:lvl1pPr>
            <a:lvl2pPr marL="342900" indent="0">
              <a:buFontTx/>
              <a:buNone/>
              <a:defRPr sz="1200">
                <a:solidFill>
                  <a:srgbClr val="505050"/>
                </a:solidFill>
              </a:defRPr>
            </a:lvl2pPr>
            <a:lvl3pPr marL="685800" indent="0">
              <a:buFontTx/>
              <a:buNone/>
              <a:defRPr sz="1200">
                <a:solidFill>
                  <a:srgbClr val="505050"/>
                </a:solidFill>
              </a:defRPr>
            </a:lvl3pPr>
            <a:lvl4pPr marL="1028700" indent="0">
              <a:buFontTx/>
              <a:buNone/>
              <a:defRPr sz="1200">
                <a:solidFill>
                  <a:srgbClr val="505050"/>
                </a:solidFill>
              </a:defRPr>
            </a:lvl4pPr>
            <a:lvl5pPr marL="1371600" indent="0">
              <a:buFontTx/>
              <a:buNone/>
              <a:defRPr sz="1200">
                <a:solidFill>
                  <a:srgbClr val="505050"/>
                </a:solidFill>
              </a:defRPr>
            </a:lvl5pPr>
          </a:lstStyle>
          <a:p>
            <a:pPr lvl="0"/>
            <a:r>
              <a:rPr lang="es-ES"/>
              <a:t>Texto</a:t>
            </a:r>
          </a:p>
        </p:txBody>
      </p:sp>
      <p:sp>
        <p:nvSpPr>
          <p:cNvPr id="26" name="Marcador de texto 25"/>
          <p:cNvSpPr>
            <a:spLocks noGrp="1"/>
          </p:cNvSpPr>
          <p:nvPr>
            <p:ph type="body" sz="quarter" idx="13" hasCustomPrompt="1"/>
          </p:nvPr>
        </p:nvSpPr>
        <p:spPr>
          <a:xfrm>
            <a:off x="2937290" y="914270"/>
            <a:ext cx="5827908" cy="348343"/>
          </a:xfrm>
          <a:prstGeom prst="rect">
            <a:avLst/>
          </a:prstGeom>
        </p:spPr>
        <p:txBody>
          <a:bodyPr/>
          <a:lstStyle>
            <a:lvl1pPr marL="0" indent="0">
              <a:buFontTx/>
              <a:buNone/>
              <a:defRPr sz="900">
                <a:solidFill>
                  <a:srgbClr val="505050"/>
                </a:solidFill>
              </a:defRPr>
            </a:lvl1pPr>
            <a:lvl2pPr marL="342900" indent="0">
              <a:buFontTx/>
              <a:buNone/>
              <a:defRPr sz="1050">
                <a:solidFill>
                  <a:srgbClr val="505050"/>
                </a:solidFill>
              </a:defRPr>
            </a:lvl2pPr>
            <a:lvl3pPr marL="685800" indent="0">
              <a:buFontTx/>
              <a:buNone/>
              <a:defRPr sz="1050">
                <a:solidFill>
                  <a:srgbClr val="505050"/>
                </a:solidFill>
              </a:defRPr>
            </a:lvl3pPr>
            <a:lvl4pPr marL="1028700" indent="0">
              <a:buFontTx/>
              <a:buNone/>
              <a:defRPr sz="1050">
                <a:solidFill>
                  <a:srgbClr val="505050"/>
                </a:solidFill>
              </a:defRPr>
            </a:lvl4pPr>
            <a:lvl5pPr marL="1371600" indent="0">
              <a:buFontTx/>
              <a:buNone/>
              <a:defRPr sz="1050">
                <a:solidFill>
                  <a:srgbClr val="505050"/>
                </a:solidFill>
              </a:defRPr>
            </a:lvl5pPr>
          </a:lstStyle>
          <a:p>
            <a:pPr lvl="0"/>
            <a:r>
              <a:rPr lang="en-US"/>
              <a:t>Click to change pattern text style</a:t>
            </a:r>
            <a:endParaRPr lang="es-ES"/>
          </a:p>
          <a:p>
            <a:pPr lvl="0"/>
            <a:endParaRPr lang="es-ES"/>
          </a:p>
        </p:txBody>
      </p:sp>
      <p:sp>
        <p:nvSpPr>
          <p:cNvPr id="28" name="Marcador de texto 27"/>
          <p:cNvSpPr>
            <a:spLocks noGrp="1"/>
          </p:cNvSpPr>
          <p:nvPr>
            <p:ph type="body" sz="quarter" idx="14" hasCustomPrompt="1"/>
          </p:nvPr>
        </p:nvSpPr>
        <p:spPr>
          <a:xfrm>
            <a:off x="577427" y="2311403"/>
            <a:ext cx="11098759" cy="448939"/>
          </a:xfrm>
          <a:prstGeom prst="rect">
            <a:avLst/>
          </a:prstGeom>
        </p:spPr>
        <p:txBody>
          <a:bodyPr/>
          <a:lstStyle>
            <a:lvl1pPr marL="0" indent="0" algn="l">
              <a:buNone/>
              <a:defRPr sz="1050" baseline="0">
                <a:solidFill>
                  <a:srgbClr val="6785C1"/>
                </a:solidFill>
              </a:defRPr>
            </a:lvl1pPr>
            <a:lvl2pPr marL="342900" indent="0">
              <a:buNone/>
              <a:defRPr sz="1050">
                <a:solidFill>
                  <a:srgbClr val="505050"/>
                </a:solidFill>
              </a:defRPr>
            </a:lvl2pPr>
            <a:lvl3pPr marL="685800" indent="0">
              <a:buNone/>
              <a:defRPr sz="1050">
                <a:solidFill>
                  <a:srgbClr val="505050"/>
                </a:solidFill>
              </a:defRPr>
            </a:lvl3pPr>
            <a:lvl4pPr marL="1028700" indent="0">
              <a:buNone/>
              <a:defRPr sz="1050">
                <a:solidFill>
                  <a:srgbClr val="505050"/>
                </a:solidFill>
              </a:defRPr>
            </a:lvl4pPr>
            <a:lvl5pPr marL="1371600" indent="0">
              <a:buNone/>
              <a:defRPr sz="1050">
                <a:solidFill>
                  <a:srgbClr val="505050"/>
                </a:solidFill>
              </a:defRPr>
            </a:lvl5pPr>
          </a:lstStyle>
          <a:p>
            <a:pPr lvl="0"/>
            <a:r>
              <a:rPr lang="es-ES" err="1"/>
              <a:t>Subheading</a:t>
            </a:r>
            <a:r>
              <a:rPr lang="es-ES"/>
              <a:t> (</a:t>
            </a:r>
            <a:r>
              <a:rPr lang="es-ES" err="1"/>
              <a:t>arial</a:t>
            </a:r>
            <a:r>
              <a:rPr lang="es-ES"/>
              <a:t> 14 blue)</a:t>
            </a:r>
          </a:p>
        </p:txBody>
      </p:sp>
      <p:sp>
        <p:nvSpPr>
          <p:cNvPr id="30" name="Marcador de texto 29"/>
          <p:cNvSpPr>
            <a:spLocks noGrp="1"/>
          </p:cNvSpPr>
          <p:nvPr>
            <p:ph type="body" sz="quarter" idx="15" hasCustomPrompt="1"/>
          </p:nvPr>
        </p:nvSpPr>
        <p:spPr>
          <a:xfrm>
            <a:off x="577428" y="1783430"/>
            <a:ext cx="11098757" cy="373379"/>
          </a:xfrm>
          <a:prstGeom prst="rect">
            <a:avLst/>
          </a:prstGeom>
        </p:spPr>
        <p:txBody>
          <a:bodyPr/>
          <a:lstStyle>
            <a:lvl1pPr marL="0" indent="0" algn="l">
              <a:buFontTx/>
              <a:buNone/>
              <a:defRPr sz="1350" b="1">
                <a:solidFill>
                  <a:schemeClr val="tx2"/>
                </a:solidFill>
                <a:latin typeface="+mj-lt"/>
              </a:defRPr>
            </a:lvl1pPr>
            <a:lvl2pPr marL="342900" indent="0">
              <a:buFontTx/>
              <a:buNone/>
              <a:defRPr>
                <a:solidFill>
                  <a:srgbClr val="6785C1"/>
                </a:solidFill>
              </a:defRPr>
            </a:lvl2pPr>
            <a:lvl3pPr marL="685800" indent="0">
              <a:buFontTx/>
              <a:buNone/>
              <a:defRPr>
                <a:solidFill>
                  <a:srgbClr val="6785C1"/>
                </a:solidFill>
              </a:defRPr>
            </a:lvl3pPr>
            <a:lvl4pPr marL="1028700" indent="0">
              <a:buFontTx/>
              <a:buNone/>
              <a:defRPr>
                <a:solidFill>
                  <a:srgbClr val="6785C1"/>
                </a:solidFill>
              </a:defRPr>
            </a:lvl4pPr>
            <a:lvl5pPr marL="1371600" indent="0">
              <a:buFontTx/>
              <a:buNone/>
              <a:defRPr>
                <a:solidFill>
                  <a:srgbClr val="6785C1"/>
                </a:solidFill>
              </a:defRPr>
            </a:lvl5pPr>
          </a:lstStyle>
          <a:p>
            <a:pPr lvl="0"/>
            <a:r>
              <a:rPr lang="es-ES" err="1"/>
              <a:t>Contents</a:t>
            </a:r>
            <a:r>
              <a:rPr lang="es-ES"/>
              <a:t> (Arial 18 bol blanco)</a:t>
            </a:r>
          </a:p>
        </p:txBody>
      </p:sp>
      <p:sp>
        <p:nvSpPr>
          <p:cNvPr id="39" name="Marcador de texto 38"/>
          <p:cNvSpPr>
            <a:spLocks noGrp="1"/>
          </p:cNvSpPr>
          <p:nvPr>
            <p:ph type="body" sz="quarter" idx="19" hasCustomPrompt="1"/>
          </p:nvPr>
        </p:nvSpPr>
        <p:spPr>
          <a:xfrm>
            <a:off x="577424" y="2914935"/>
            <a:ext cx="11098760" cy="3081421"/>
          </a:xfrm>
          <a:prstGeom prst="rect">
            <a:avLst/>
          </a:prstGeom>
        </p:spPr>
        <p:txBody>
          <a:bodyPr/>
          <a:lstStyle>
            <a:lvl1pPr marL="0" indent="0" algn="l">
              <a:buFontTx/>
              <a:buNone/>
              <a:defRPr sz="900" baseline="0">
                <a:solidFill>
                  <a:srgbClr val="505050"/>
                </a:solidFill>
              </a:defRPr>
            </a:lvl1pPr>
            <a:lvl2pPr>
              <a:defRPr sz="675">
                <a:solidFill>
                  <a:srgbClr val="505050"/>
                </a:solidFill>
              </a:defRPr>
            </a:lvl2pPr>
            <a:lvl3pPr>
              <a:defRPr sz="675">
                <a:solidFill>
                  <a:srgbClr val="505050"/>
                </a:solidFill>
              </a:defRPr>
            </a:lvl3pPr>
            <a:lvl4pPr>
              <a:defRPr sz="675">
                <a:solidFill>
                  <a:srgbClr val="505050"/>
                </a:solidFill>
              </a:defRPr>
            </a:lvl4pPr>
            <a:lvl5pPr>
              <a:defRPr sz="675">
                <a:solidFill>
                  <a:srgbClr val="505050"/>
                </a:solidFill>
              </a:defRPr>
            </a:lvl5pPr>
          </a:lstStyle>
          <a:p>
            <a:pPr lvl="0"/>
            <a:r>
              <a:rPr lang="es-ES" err="1"/>
              <a:t>Body</a:t>
            </a:r>
            <a:r>
              <a:rPr lang="es-ES"/>
              <a:t> of </a:t>
            </a:r>
            <a:r>
              <a:rPr lang="es-ES" err="1"/>
              <a:t>text</a:t>
            </a:r>
            <a:r>
              <a:rPr lang="es-ES"/>
              <a:t> (</a:t>
            </a:r>
            <a:r>
              <a:rPr lang="es-ES" err="1"/>
              <a:t>arial</a:t>
            </a:r>
            <a:r>
              <a:rPr lang="es-ES"/>
              <a:t> 12 grey)</a:t>
            </a:r>
          </a:p>
        </p:txBody>
      </p:sp>
      <p:sp>
        <p:nvSpPr>
          <p:cNvPr id="59" name="Rectángulo 58"/>
          <p:cNvSpPr/>
          <p:nvPr userDrawn="1"/>
        </p:nvSpPr>
        <p:spPr>
          <a:xfrm>
            <a:off x="0" y="6667183"/>
            <a:ext cx="12192000" cy="192174"/>
          </a:xfrm>
          <a:prstGeom prst="rect">
            <a:avLst/>
          </a:prstGeom>
          <a:gradFill>
            <a:gsLst>
              <a:gs pos="0">
                <a:srgbClr val="9AAE04"/>
              </a:gs>
              <a:gs pos="100000">
                <a:srgbClr val="6785C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sz="1050">
              <a:solidFill>
                <a:srgbClr val="FFFFFF"/>
              </a:solidFill>
            </a:endParaRPr>
          </a:p>
        </p:txBody>
      </p:sp>
      <p:cxnSp>
        <p:nvCxnSpPr>
          <p:cNvPr id="20" name="Conector recto 19"/>
          <p:cNvCxnSpPr/>
          <p:nvPr userDrawn="1"/>
        </p:nvCxnSpPr>
        <p:spPr>
          <a:xfrm>
            <a:off x="497127" y="688801"/>
            <a:ext cx="0" cy="8564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ector recto 16"/>
          <p:cNvCxnSpPr/>
          <p:nvPr userDrawn="1"/>
        </p:nvCxnSpPr>
        <p:spPr>
          <a:xfrm>
            <a:off x="2799701" y="826447"/>
            <a:ext cx="0" cy="523991"/>
          </a:xfrm>
          <a:prstGeom prst="line">
            <a:avLst/>
          </a:prstGeom>
          <a:ln>
            <a:solidFill>
              <a:srgbClr val="9696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03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130266-7ED8-40D5-BB75-8E6618C2FCE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1917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7706-0959-1A41-B564-A001DEE52316}"/>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99717DEE-78AC-714E-8833-EF7A6B82A32B}"/>
              </a:ext>
            </a:extLst>
          </p:cNvPr>
          <p:cNvSpPr>
            <a:spLocks noGrp="1"/>
          </p:cNvSpPr>
          <p:nvPr>
            <p:ph type="dt" sz="half" idx="10"/>
          </p:nvPr>
        </p:nvSpPr>
        <p:spPr/>
        <p:txBody>
          <a:bodyPr/>
          <a:lstStyle/>
          <a:p>
            <a:pPr fontAlgn="base">
              <a:spcBef>
                <a:spcPct val="0"/>
              </a:spcBef>
              <a:spcAft>
                <a:spcPct val="0"/>
              </a:spcAft>
            </a:pPr>
            <a:endParaRPr lang="en-GB" altLang="en-US">
              <a:solidFill>
                <a:srgbClr val="000000"/>
              </a:solidFill>
            </a:endParaRPr>
          </a:p>
        </p:txBody>
      </p:sp>
      <p:sp>
        <p:nvSpPr>
          <p:cNvPr id="4" name="Footer Placeholder 3">
            <a:extLst>
              <a:ext uri="{FF2B5EF4-FFF2-40B4-BE49-F238E27FC236}">
                <a16:creationId xmlns:a16="http://schemas.microsoft.com/office/drawing/2014/main" id="{FD27C936-AFCC-894C-ACD7-B82F34E00CA4}"/>
              </a:ext>
            </a:extLst>
          </p:cNvPr>
          <p:cNvSpPr>
            <a:spLocks noGrp="1"/>
          </p:cNvSpPr>
          <p:nvPr>
            <p:ph type="ftr" sz="quarter" idx="11"/>
          </p:nvPr>
        </p:nvSpPr>
        <p:spPr/>
        <p:txBody>
          <a:bodyPr/>
          <a:lstStyle/>
          <a:p>
            <a:pPr fontAlgn="base">
              <a:spcBef>
                <a:spcPct val="0"/>
              </a:spcBef>
              <a:spcAft>
                <a:spcPct val="0"/>
              </a:spcAft>
            </a:pPr>
            <a:endParaRPr lang="en-GB" altLang="en-US">
              <a:solidFill>
                <a:srgbClr val="000000"/>
              </a:solidFill>
            </a:endParaRPr>
          </a:p>
        </p:txBody>
      </p:sp>
      <p:sp>
        <p:nvSpPr>
          <p:cNvPr id="5" name="Slide Number Placeholder 4">
            <a:extLst>
              <a:ext uri="{FF2B5EF4-FFF2-40B4-BE49-F238E27FC236}">
                <a16:creationId xmlns:a16="http://schemas.microsoft.com/office/drawing/2014/main" id="{52976E5F-4BF7-F347-AC7A-7E3C6D986AEB}"/>
              </a:ext>
            </a:extLst>
          </p:cNvPr>
          <p:cNvSpPr>
            <a:spLocks noGrp="1"/>
          </p:cNvSpPr>
          <p:nvPr>
            <p:ph type="sldNum" sz="quarter" idx="12"/>
          </p:nvPr>
        </p:nvSpPr>
        <p:spPr/>
        <p:txBody>
          <a:bodyPr/>
          <a:lstStyle/>
          <a:p>
            <a:pPr fontAlgn="base">
              <a:spcBef>
                <a:spcPct val="0"/>
              </a:spcBef>
              <a:spcAft>
                <a:spcPct val="0"/>
              </a:spcAft>
            </a:pPr>
            <a:fld id="{990718C0-D89D-4D64-BB01-81A8BBC3AE30}" type="slidenum">
              <a:rPr lang="en-GB" altLang="en-US" smtClean="0">
                <a:solidFill>
                  <a:srgbClr val="000000"/>
                </a:solidFill>
              </a:rPr>
              <a:pPr fontAlgn="base">
                <a:spcBef>
                  <a:spcPct val="0"/>
                </a:spcBef>
                <a:spcAft>
                  <a:spcPct val="0"/>
                </a:spcAft>
              </a:pPr>
              <a:t>‹#›</a:t>
            </a:fld>
            <a:endParaRPr lang="en-GB" altLang="en-US">
              <a:solidFill>
                <a:srgbClr val="000000"/>
              </a:solidFill>
            </a:endParaRPr>
          </a:p>
        </p:txBody>
      </p:sp>
    </p:spTree>
    <p:extLst>
      <p:ext uri="{BB962C8B-B14F-4D97-AF65-F5344CB8AC3E}">
        <p14:creationId xmlns:p14="http://schemas.microsoft.com/office/powerpoint/2010/main" val="353901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B90FF5-0662-41FF-A1C9-6E60C15DB2F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6742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52DE03-6977-4AA3-8013-B25FCC9CECE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1536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3ED0706-C26C-4B6E-8465-5D89205B4E0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2893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6C47D09-6F94-4CF0-A1A0-8C519AADD11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34847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D38ACCD-0701-4B20-84F2-7245269B5B5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5724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0EF74CC-D1AF-4008-A665-4B11C65F0BC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7835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609600" y="2492376"/>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fontAlgn="base">
              <a:spcBef>
                <a:spcPct val="0"/>
              </a:spcBef>
              <a:spcAft>
                <a:spcPct val="0"/>
              </a:spcAft>
            </a:pPr>
            <a:fld id="{990718C0-D89D-4D64-BB01-81A8BBC3AE30}"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ndParaRPr>
          </a:p>
        </p:txBody>
      </p:sp>
      <p:sp>
        <p:nvSpPr>
          <p:cNvPr id="7" name="Rectangle 6"/>
          <p:cNvSpPr/>
          <p:nvPr/>
        </p:nvSpPr>
        <p:spPr>
          <a:xfrm>
            <a:off x="5683251" y="6659564"/>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ndParaRPr>
          </a:p>
        </p:txBody>
      </p:sp>
      <p:pic>
        <p:nvPicPr>
          <p:cNvPr id="1041" name="Picture 17" descr="LOGO CE_Vertical_EN_NEG_quadri_H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76851" y="258764"/>
            <a:ext cx="1915583"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380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Laura.visan@esco-support.eu" TargetMode="External"/><Relationship Id="rId5" Type="http://schemas.openxmlformats.org/officeDocument/2006/relationships/hyperlink" Target="mailto:linda.kunertova@esco-support.eu" TargetMode="External"/><Relationship Id="rId4" Type="http://schemas.openxmlformats.org/officeDocument/2006/relationships/hyperlink" Target="mailto:empl-esco-secretariat@ec.europa.e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8666-CFB6-4EEF-920F-F439187796DF}"/>
              </a:ext>
            </a:extLst>
          </p:cNvPr>
          <p:cNvSpPr>
            <a:spLocks noGrp="1"/>
          </p:cNvSpPr>
          <p:nvPr>
            <p:ph type="ctrTitle"/>
          </p:nvPr>
        </p:nvSpPr>
        <p:spPr>
          <a:xfrm>
            <a:off x="790575" y="2044460"/>
            <a:ext cx="10953750" cy="2970799"/>
          </a:xfrm>
        </p:spPr>
        <p:txBody>
          <a:bodyPr/>
          <a:lstStyle/>
          <a:p>
            <a:br>
              <a:rPr lang="en-US" sz="3600" dirty="0"/>
            </a:br>
            <a:br>
              <a:rPr lang="en-US" sz="3600" dirty="0"/>
            </a:br>
            <a:r>
              <a:rPr lang="en-US" sz="2800" dirty="0"/>
              <a:t>The European Skills, Competences, Qualifications and Occupations (ESCO) </a:t>
            </a:r>
            <a:r>
              <a:rPr lang="en-US" sz="2800" b="0" dirty="0"/>
              <a:t>	</a:t>
            </a:r>
            <a:br>
              <a:rPr lang="en-US" sz="3600" b="0" dirty="0"/>
            </a:br>
            <a:br>
              <a:rPr lang="en-US" sz="3600" b="0" dirty="0"/>
            </a:br>
            <a:r>
              <a:rPr lang="en-US" sz="3200" b="0" dirty="0"/>
              <a:t>Alternative hierarchies and clustering</a:t>
            </a:r>
            <a:br>
              <a:rPr lang="en-US" sz="3600" b="0" dirty="0"/>
            </a:br>
            <a:r>
              <a:rPr lang="en-GB" sz="1800" b="0" dirty="0"/>
              <a:t>Member States Working Group: 1</a:t>
            </a:r>
            <a:r>
              <a:rPr lang="en-GB" sz="1800" b="0" baseline="30000" dirty="0"/>
              <a:t>st</a:t>
            </a:r>
            <a:r>
              <a:rPr lang="en-GB" sz="1800" b="0" dirty="0"/>
              <a:t> focus group</a:t>
            </a:r>
            <a:br>
              <a:rPr lang="en-US" sz="7200" kern="0" dirty="0"/>
            </a:br>
            <a:endParaRPr lang="en-GB" sz="7200" dirty="0"/>
          </a:p>
        </p:txBody>
      </p:sp>
      <p:sp>
        <p:nvSpPr>
          <p:cNvPr id="4" name="Rectangle 5">
            <a:extLst>
              <a:ext uri="{FF2B5EF4-FFF2-40B4-BE49-F238E27FC236}">
                <a16:creationId xmlns:a16="http://schemas.microsoft.com/office/drawing/2014/main" id="{C56EAF37-797C-4895-AAB3-1D9DCDCCAABC}"/>
              </a:ext>
            </a:extLst>
          </p:cNvPr>
          <p:cNvSpPr txBox="1">
            <a:spLocks noChangeArrowheads="1"/>
          </p:cNvSpPr>
          <p:nvPr/>
        </p:nvSpPr>
        <p:spPr bwMode="auto">
          <a:xfrm>
            <a:off x="1626216" y="5382883"/>
            <a:ext cx="8568506" cy="122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endParaRPr lang="en-GB" sz="1600" kern="0" dirty="0">
              <a:solidFill>
                <a:schemeClr val="bg1"/>
              </a:solidFill>
            </a:endParaRPr>
          </a:p>
          <a:p>
            <a:pPr algn="ctr"/>
            <a:r>
              <a:rPr lang="en-GB" sz="1600" kern="0" dirty="0">
                <a:solidFill>
                  <a:schemeClr val="bg1"/>
                </a:solidFill>
              </a:rPr>
              <a:t>14 September 2022</a:t>
            </a:r>
            <a:endParaRPr lang="en-US" sz="2000" kern="0" dirty="0">
              <a:solidFill>
                <a:schemeClr val="bg1"/>
              </a:solidFill>
            </a:endParaRPr>
          </a:p>
        </p:txBody>
      </p:sp>
    </p:spTree>
    <p:extLst>
      <p:ext uri="{BB962C8B-B14F-4D97-AF65-F5344CB8AC3E}">
        <p14:creationId xmlns:p14="http://schemas.microsoft.com/office/powerpoint/2010/main" val="157381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Bottom-up skill clustering</a:t>
            </a:r>
            <a:endParaRPr lang="en-US" dirty="0"/>
          </a:p>
        </p:txBody>
      </p:sp>
      <p:sp>
        <p:nvSpPr>
          <p:cNvPr id="3" name="Content Placeholder 2"/>
          <p:cNvSpPr>
            <a:spLocks noGrp="1"/>
          </p:cNvSpPr>
          <p:nvPr>
            <p:ph idx="1"/>
          </p:nvPr>
        </p:nvSpPr>
        <p:spPr>
          <a:xfrm>
            <a:off x="609600" y="2285165"/>
            <a:ext cx="10972800" cy="3529013"/>
          </a:xfrm>
        </p:spPr>
        <p:txBody>
          <a:bodyPr/>
          <a:lstStyle/>
          <a:p>
            <a:pPr>
              <a:buClr>
                <a:srgbClr val="0F5494"/>
              </a:buClr>
            </a:pPr>
            <a:r>
              <a:rPr lang="en-GB" sz="2000" i="0" dirty="0"/>
              <a:t>Bottom-up: </a:t>
            </a:r>
          </a:p>
          <a:p>
            <a:pPr marL="0" indent="0">
              <a:buClr>
                <a:srgbClr val="0F5494"/>
              </a:buClr>
              <a:buNone/>
            </a:pPr>
            <a:endParaRPr lang="en-GB" sz="2000" i="0" dirty="0"/>
          </a:p>
          <a:p>
            <a:pPr marL="0" indent="0" algn="ctr">
              <a:buClr>
                <a:srgbClr val="0F5494"/>
              </a:buClr>
              <a:buNone/>
            </a:pPr>
            <a:r>
              <a:rPr lang="en-GB" sz="2000" dirty="0"/>
              <a:t>Each skill starts in its own cluster, and pairs of clusters are </a:t>
            </a:r>
          </a:p>
          <a:p>
            <a:pPr marL="0" indent="0" algn="ctr">
              <a:buClr>
                <a:srgbClr val="0F5494"/>
              </a:buClr>
              <a:buNone/>
            </a:pPr>
            <a:r>
              <a:rPr lang="en-GB" sz="2000" dirty="0"/>
              <a:t>merged as one moves up the hierarchy</a:t>
            </a:r>
            <a:endParaRPr lang="en-GB" sz="2000" dirty="0">
              <a:ea typeface="Verdana"/>
            </a:endParaRPr>
          </a:p>
          <a:p>
            <a:pPr>
              <a:buClr>
                <a:srgbClr val="0F5494"/>
              </a:buClr>
            </a:pPr>
            <a:endParaRPr lang="en-GB" sz="2000" i="0" dirty="0"/>
          </a:p>
          <a:p>
            <a:pPr>
              <a:buClr>
                <a:srgbClr val="0F5494"/>
              </a:buClr>
            </a:pPr>
            <a:endParaRPr lang="en-GB" sz="2000" dirty="0">
              <a:ea typeface="Verdana"/>
            </a:endParaRPr>
          </a:p>
          <a:p>
            <a:endParaRPr lang="en-GB" sz="2000" dirty="0"/>
          </a:p>
          <a:p>
            <a:endParaRPr lang="en-GB" sz="2000" dirty="0">
              <a:ea typeface="Verdana"/>
            </a:endParaRPr>
          </a:p>
          <a:p>
            <a:endParaRPr lang="en-US" sz="2000" dirty="0">
              <a:ea typeface="Verdana"/>
            </a:endParaRPr>
          </a:p>
        </p:txBody>
      </p:sp>
      <p:pic>
        <p:nvPicPr>
          <p:cNvPr id="1026" name="Picture 2" descr="Hierarchical clustering, using it to invest | Quantdare"/>
          <p:cNvPicPr>
            <a:picLocks noChangeAspect="1" noChangeArrowheads="1"/>
          </p:cNvPicPr>
          <p:nvPr/>
        </p:nvPicPr>
        <p:blipFill rotWithShape="1">
          <a:blip r:embed="rId2">
            <a:extLst>
              <a:ext uri="{28A0092B-C50C-407E-A947-70E740481C1C}">
                <a14:useLocalDpi xmlns:a14="http://schemas.microsoft.com/office/drawing/2010/main" val="0"/>
              </a:ext>
            </a:extLst>
          </a:blip>
          <a:srcRect t="8414" r="-1043" b="50925"/>
          <a:stretch/>
        </p:blipFill>
        <p:spPr bwMode="auto">
          <a:xfrm>
            <a:off x="1905999" y="4220508"/>
            <a:ext cx="7699556" cy="150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290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Bottom-up skill clustering</a:t>
            </a:r>
            <a:endParaRPr lang="en-US" dirty="0"/>
          </a:p>
        </p:txBody>
      </p:sp>
      <p:sp>
        <p:nvSpPr>
          <p:cNvPr id="3" name="Content Placeholder 2"/>
          <p:cNvSpPr>
            <a:spLocks noGrp="1"/>
          </p:cNvSpPr>
          <p:nvPr>
            <p:ph idx="1"/>
          </p:nvPr>
        </p:nvSpPr>
        <p:spPr>
          <a:xfrm>
            <a:off x="609600" y="2285165"/>
            <a:ext cx="10972800" cy="3529013"/>
          </a:xfrm>
        </p:spPr>
        <p:txBody>
          <a:bodyPr/>
          <a:lstStyle/>
          <a:p>
            <a:pPr>
              <a:buClr>
                <a:srgbClr val="0F5494"/>
              </a:buClr>
            </a:pPr>
            <a:r>
              <a:rPr lang="en-GB" sz="2000" i="0" dirty="0"/>
              <a:t>Problem:</a:t>
            </a:r>
          </a:p>
          <a:p>
            <a:pPr marL="0" indent="0">
              <a:buClr>
                <a:srgbClr val="0F5494"/>
              </a:buClr>
              <a:buNone/>
            </a:pPr>
            <a:endParaRPr lang="en-GB" sz="2000" i="0" dirty="0"/>
          </a:p>
          <a:p>
            <a:pPr marL="0" indent="0" algn="ctr">
              <a:buClr>
                <a:srgbClr val="0F5494"/>
              </a:buClr>
              <a:buNone/>
            </a:pPr>
            <a:r>
              <a:rPr lang="en-GB" sz="2000" dirty="0"/>
              <a:t>How to define a skill / skill cluster similarity metric?</a:t>
            </a:r>
          </a:p>
          <a:p>
            <a:pPr>
              <a:buClr>
                <a:srgbClr val="0F5494"/>
              </a:buClr>
            </a:pPr>
            <a:endParaRPr lang="en-GB" sz="2000" dirty="0">
              <a:ea typeface="Verdana"/>
            </a:endParaRPr>
          </a:p>
          <a:p>
            <a:pPr>
              <a:buClr>
                <a:srgbClr val="0F5494"/>
              </a:buClr>
            </a:pPr>
            <a:r>
              <a:rPr lang="en-GB" sz="2000" i="0" dirty="0">
                <a:ea typeface="Verdana"/>
              </a:rPr>
              <a:t>Possible approaches:</a:t>
            </a:r>
          </a:p>
          <a:p>
            <a:pPr>
              <a:buClr>
                <a:srgbClr val="0F5494"/>
              </a:buClr>
            </a:pPr>
            <a:endParaRPr lang="en-GB" sz="1200" i="0" dirty="0">
              <a:ea typeface="Verdana"/>
            </a:endParaRPr>
          </a:p>
          <a:p>
            <a:pPr lvl="1">
              <a:buClr>
                <a:srgbClr val="0F5494"/>
              </a:buClr>
            </a:pPr>
            <a:r>
              <a:rPr lang="en-GB" b="0" dirty="0">
                <a:ea typeface="Verdana"/>
              </a:rPr>
              <a:t>Skill concept-level </a:t>
            </a:r>
            <a:r>
              <a:rPr lang="en-GB" b="0" u="sng" dirty="0">
                <a:ea typeface="Verdana"/>
              </a:rPr>
              <a:t>co-occurrence</a:t>
            </a:r>
            <a:r>
              <a:rPr lang="en-GB" b="0" dirty="0">
                <a:ea typeface="Verdana"/>
              </a:rPr>
              <a:t> driven clustering</a:t>
            </a:r>
          </a:p>
          <a:p>
            <a:pPr lvl="1">
              <a:buClr>
                <a:srgbClr val="0F5494"/>
              </a:buClr>
            </a:pPr>
            <a:endParaRPr lang="en-GB" sz="800" b="0" dirty="0">
              <a:ea typeface="Verdana"/>
            </a:endParaRPr>
          </a:p>
          <a:p>
            <a:pPr lvl="1">
              <a:buClr>
                <a:srgbClr val="0F5494"/>
              </a:buClr>
            </a:pPr>
            <a:r>
              <a:rPr lang="en-GB" b="0" u="sng" dirty="0">
                <a:ea typeface="Verdana"/>
              </a:rPr>
              <a:t>Semantic relatedness</a:t>
            </a:r>
            <a:r>
              <a:rPr lang="en-GB" b="0" dirty="0">
                <a:ea typeface="Verdana"/>
              </a:rPr>
              <a:t>-driven skill clustering</a:t>
            </a:r>
          </a:p>
          <a:p>
            <a:pPr lvl="1">
              <a:buClr>
                <a:srgbClr val="0F5494"/>
              </a:buClr>
            </a:pPr>
            <a:endParaRPr lang="en-GB" sz="800" b="0" i="0" dirty="0">
              <a:ea typeface="Verdana"/>
            </a:endParaRPr>
          </a:p>
          <a:p>
            <a:pPr lvl="1">
              <a:buClr>
                <a:srgbClr val="0F5494"/>
              </a:buClr>
            </a:pPr>
            <a:r>
              <a:rPr lang="en-GB" b="0" u="sng" dirty="0">
                <a:ea typeface="Verdana"/>
              </a:rPr>
              <a:t>Hybrid</a:t>
            </a:r>
            <a:r>
              <a:rPr lang="en-GB" b="0" dirty="0">
                <a:ea typeface="Verdana"/>
              </a:rPr>
              <a:t> methodology for skill clustering</a:t>
            </a:r>
            <a:endParaRPr lang="en-GB" b="0" i="0" dirty="0">
              <a:ea typeface="Verdana"/>
            </a:endParaRPr>
          </a:p>
          <a:p>
            <a:endParaRPr lang="en-GB" sz="2000" dirty="0"/>
          </a:p>
          <a:p>
            <a:endParaRPr lang="en-GB" sz="2000" dirty="0">
              <a:ea typeface="Verdana"/>
            </a:endParaRPr>
          </a:p>
          <a:p>
            <a:endParaRPr lang="en-US" sz="2000" dirty="0">
              <a:ea typeface="Verdana"/>
            </a:endParaRPr>
          </a:p>
        </p:txBody>
      </p:sp>
    </p:spTree>
    <p:extLst>
      <p:ext uri="{BB962C8B-B14F-4D97-AF65-F5344CB8AC3E}">
        <p14:creationId xmlns:p14="http://schemas.microsoft.com/office/powerpoint/2010/main" val="297397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20225"/>
          <a:stretch/>
        </p:blipFill>
        <p:spPr>
          <a:xfrm>
            <a:off x="7751046" y="2863101"/>
            <a:ext cx="4362585" cy="2722730"/>
          </a:xfrm>
          <a:prstGeom prst="rect">
            <a:avLst/>
          </a:prstGeom>
        </p:spPr>
      </p:pic>
      <p:sp>
        <p:nvSpPr>
          <p:cNvPr id="2" name="Title 1"/>
          <p:cNvSpPr>
            <a:spLocks noGrp="1"/>
          </p:cNvSpPr>
          <p:nvPr>
            <p:ph type="title"/>
          </p:nvPr>
        </p:nvSpPr>
        <p:spPr>
          <a:xfrm>
            <a:off x="527050" y="1339850"/>
            <a:ext cx="11543029" cy="936625"/>
          </a:xfrm>
        </p:spPr>
        <p:txBody>
          <a:bodyPr/>
          <a:lstStyle/>
          <a:p>
            <a:r>
              <a:rPr lang="en-GB" dirty="0"/>
              <a:t>Skill concept-level co-occurrence driven clustering</a:t>
            </a:r>
            <a:endParaRPr lang="en-US" dirty="0"/>
          </a:p>
        </p:txBody>
      </p:sp>
      <p:sp>
        <p:nvSpPr>
          <p:cNvPr id="3" name="Content Placeholder 2"/>
          <p:cNvSpPr>
            <a:spLocks noGrp="1"/>
          </p:cNvSpPr>
          <p:nvPr>
            <p:ph idx="1"/>
          </p:nvPr>
        </p:nvSpPr>
        <p:spPr>
          <a:xfrm>
            <a:off x="609600" y="2285165"/>
            <a:ext cx="10972800" cy="3529013"/>
          </a:xfrm>
        </p:spPr>
        <p:txBody>
          <a:bodyPr/>
          <a:lstStyle/>
          <a:p>
            <a:pPr>
              <a:buClr>
                <a:srgbClr val="0F5494"/>
              </a:buClr>
            </a:pPr>
            <a:r>
              <a:rPr lang="en-GB" sz="2000" i="0" dirty="0"/>
              <a:t>Approach:</a:t>
            </a:r>
          </a:p>
          <a:p>
            <a:pPr lvl="1">
              <a:buClr>
                <a:srgbClr val="0F5494"/>
              </a:buClr>
            </a:pPr>
            <a:r>
              <a:rPr lang="en-GB" sz="1600" b="0" dirty="0"/>
              <a:t>Create </a:t>
            </a:r>
            <a:r>
              <a:rPr lang="en-GB" sz="1600" b="0" u="sng" dirty="0"/>
              <a:t>graph</a:t>
            </a:r>
            <a:r>
              <a:rPr lang="en-GB" sz="1600" b="0" dirty="0"/>
              <a:t> of skills from demand/supply side</a:t>
            </a:r>
          </a:p>
          <a:p>
            <a:pPr lvl="1">
              <a:buClr>
                <a:srgbClr val="0F5494"/>
              </a:buClr>
            </a:pPr>
            <a:r>
              <a:rPr lang="en-GB" sz="1600" b="0" dirty="0"/>
              <a:t>E.g. from online job advertisements, recruitment platform</a:t>
            </a:r>
          </a:p>
          <a:p>
            <a:pPr lvl="1">
              <a:buClr>
                <a:srgbClr val="0F5494"/>
              </a:buClr>
            </a:pPr>
            <a:r>
              <a:rPr lang="en-GB" sz="1600" b="0" i="0" dirty="0"/>
              <a:t>Connect skills if a worker has both or employer asks both</a:t>
            </a:r>
          </a:p>
          <a:p>
            <a:pPr lvl="1">
              <a:buClr>
                <a:srgbClr val="0F5494"/>
              </a:buClr>
            </a:pPr>
            <a:r>
              <a:rPr lang="en-GB" sz="1600" b="0" dirty="0"/>
              <a:t>Connection strength = frequency of </a:t>
            </a:r>
            <a:r>
              <a:rPr lang="en-GB" sz="1600" b="0" u="sng" dirty="0"/>
              <a:t>co-occurrence</a:t>
            </a:r>
          </a:p>
          <a:p>
            <a:pPr lvl="1">
              <a:buClr>
                <a:srgbClr val="0F5494"/>
              </a:buClr>
            </a:pPr>
            <a:r>
              <a:rPr lang="en-GB" sz="1600" b="0" dirty="0"/>
              <a:t>Clustering by identifying strongly connected </a:t>
            </a:r>
            <a:r>
              <a:rPr lang="en-GB" sz="1600" b="0" u="sng" dirty="0"/>
              <a:t>sub-communities</a:t>
            </a:r>
            <a:endParaRPr lang="en-GB" sz="2000" i="0" u="sng" dirty="0"/>
          </a:p>
          <a:p>
            <a:pPr>
              <a:buClr>
                <a:srgbClr val="0F5494"/>
              </a:buClr>
            </a:pPr>
            <a:endParaRPr lang="en-GB" sz="2000" i="0" dirty="0"/>
          </a:p>
          <a:p>
            <a:pPr>
              <a:buClr>
                <a:srgbClr val="0F5494"/>
              </a:buClr>
            </a:pPr>
            <a:r>
              <a:rPr lang="en-GB" sz="2000" i="0" dirty="0"/>
              <a:t>Pro:</a:t>
            </a:r>
          </a:p>
          <a:p>
            <a:pPr lvl="1">
              <a:buClr>
                <a:srgbClr val="0F5494"/>
              </a:buClr>
            </a:pPr>
            <a:r>
              <a:rPr lang="en-GB" sz="1600" b="0" i="0" dirty="0"/>
              <a:t>Transparent metric</a:t>
            </a:r>
          </a:p>
          <a:p>
            <a:pPr lvl="1">
              <a:buClr>
                <a:srgbClr val="0F5494"/>
              </a:buClr>
            </a:pPr>
            <a:endParaRPr lang="en-GB" sz="1600" i="0" dirty="0"/>
          </a:p>
          <a:p>
            <a:pPr>
              <a:buClr>
                <a:srgbClr val="0F5494"/>
              </a:buClr>
            </a:pPr>
            <a:r>
              <a:rPr lang="en-GB" sz="2000" i="0" dirty="0"/>
              <a:t>Challenge:</a:t>
            </a:r>
          </a:p>
          <a:p>
            <a:pPr lvl="1">
              <a:buClr>
                <a:srgbClr val="0F5494"/>
              </a:buClr>
            </a:pPr>
            <a:r>
              <a:rPr lang="en-GB" sz="1600" b="0" dirty="0"/>
              <a:t>Requires sufficient amount of ESCO skill co-occurrence data from labour market</a:t>
            </a:r>
          </a:p>
          <a:p>
            <a:pPr lvl="1">
              <a:buClr>
                <a:srgbClr val="0F5494"/>
              </a:buClr>
            </a:pPr>
            <a:r>
              <a:rPr lang="en-GB" sz="1600" b="0" dirty="0"/>
              <a:t>Words in the skills (and their meaning) are not used</a:t>
            </a:r>
            <a:endParaRPr lang="en-GB" sz="1600" b="0" i="0" dirty="0"/>
          </a:p>
          <a:p>
            <a:pPr marL="0" indent="0">
              <a:buClr>
                <a:srgbClr val="0F5494"/>
              </a:buClr>
              <a:buNone/>
            </a:pPr>
            <a:endParaRPr lang="en-GB" sz="2000" i="0" dirty="0"/>
          </a:p>
          <a:p>
            <a:pPr>
              <a:buClr>
                <a:srgbClr val="0F5494"/>
              </a:buClr>
            </a:pPr>
            <a:endParaRPr lang="en-GB" sz="2000" i="0" dirty="0"/>
          </a:p>
          <a:p>
            <a:pPr>
              <a:buClr>
                <a:srgbClr val="0F5494"/>
              </a:buClr>
            </a:pPr>
            <a:endParaRPr lang="en-GB" sz="2000" dirty="0">
              <a:ea typeface="Verdana"/>
            </a:endParaRPr>
          </a:p>
          <a:p>
            <a:endParaRPr lang="en-GB" sz="2000" dirty="0"/>
          </a:p>
          <a:p>
            <a:endParaRPr lang="en-GB" sz="2000" dirty="0">
              <a:ea typeface="Verdana"/>
            </a:endParaRPr>
          </a:p>
          <a:p>
            <a:endParaRPr lang="en-US" sz="2000" dirty="0">
              <a:ea typeface="Verdana"/>
            </a:endParaRPr>
          </a:p>
        </p:txBody>
      </p:sp>
      <p:sp>
        <p:nvSpPr>
          <p:cNvPr id="4" name="TextBox 3"/>
          <p:cNvSpPr txBox="1"/>
          <p:nvPr/>
        </p:nvSpPr>
        <p:spPr>
          <a:xfrm>
            <a:off x="6574971" y="6457890"/>
            <a:ext cx="5617029" cy="400110"/>
          </a:xfrm>
          <a:prstGeom prst="rect">
            <a:avLst/>
          </a:prstGeom>
          <a:noFill/>
        </p:spPr>
        <p:txBody>
          <a:bodyPr wrap="square" rtlCol="0">
            <a:spAutoFit/>
          </a:bodyPr>
          <a:lstStyle/>
          <a:p>
            <a:pPr algn="just"/>
            <a:r>
              <a:rPr lang="en-GB" sz="1000" dirty="0"/>
              <a:t>Katharine A. Anderson, Skill networks and measures of complex human capital, </a:t>
            </a:r>
          </a:p>
          <a:p>
            <a:pPr algn="just"/>
            <a:r>
              <a:rPr lang="en-GB" sz="1000" dirty="0"/>
              <a:t>Proceedings of the National Academy of Sciences, 114(48), 12720-12724, 2017</a:t>
            </a:r>
          </a:p>
        </p:txBody>
      </p:sp>
    </p:spTree>
    <p:extLst>
      <p:ext uri="{BB962C8B-B14F-4D97-AF65-F5344CB8AC3E}">
        <p14:creationId xmlns:p14="http://schemas.microsoft.com/office/powerpoint/2010/main" val="496556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44135" y="2285165"/>
            <a:ext cx="10972800" cy="3529013"/>
          </a:xfrm>
        </p:spPr>
        <p:txBody>
          <a:bodyPr/>
          <a:lstStyle/>
          <a:p>
            <a:pPr>
              <a:buClr>
                <a:srgbClr val="0F5494"/>
              </a:buClr>
            </a:pPr>
            <a:r>
              <a:rPr lang="en-GB" sz="2000" i="0" dirty="0"/>
              <a:t>Approach:</a:t>
            </a:r>
          </a:p>
          <a:p>
            <a:pPr lvl="1">
              <a:buClr>
                <a:srgbClr val="0F5494"/>
              </a:buClr>
            </a:pPr>
            <a:r>
              <a:rPr lang="en-GB" sz="1600" b="0" dirty="0"/>
              <a:t>Skills = phrases from online job advertisements</a:t>
            </a:r>
          </a:p>
          <a:p>
            <a:pPr lvl="1">
              <a:buClr>
                <a:srgbClr val="0F5494"/>
              </a:buClr>
            </a:pPr>
            <a:r>
              <a:rPr lang="en-GB" sz="1600" b="0" u="sng" dirty="0"/>
              <a:t>Distributional hypothesis</a:t>
            </a:r>
            <a:r>
              <a:rPr lang="en-GB" sz="1600" b="0" dirty="0"/>
              <a:t>: words that share the same </a:t>
            </a:r>
          </a:p>
          <a:p>
            <a:pPr marL="457200" lvl="1" indent="0">
              <a:buClr>
                <a:srgbClr val="0F5494"/>
              </a:buClr>
              <a:buNone/>
            </a:pPr>
            <a:r>
              <a:rPr lang="en-GB" sz="1600" b="0" dirty="0"/>
              <a:t>	context (i.e. neighbouring words) are more likely </a:t>
            </a:r>
          </a:p>
          <a:p>
            <a:pPr marL="457200" lvl="1" indent="0">
              <a:buClr>
                <a:srgbClr val="0F5494"/>
              </a:buClr>
              <a:buNone/>
            </a:pPr>
            <a:r>
              <a:rPr lang="en-GB" sz="1600" b="0" dirty="0"/>
              <a:t>	to be related           </a:t>
            </a:r>
            <a:r>
              <a:rPr lang="en-GB" sz="1600" b="0" u="sng" dirty="0"/>
              <a:t>semantic relatedness</a:t>
            </a:r>
            <a:endParaRPr lang="en-GB" sz="1600" b="0" dirty="0"/>
          </a:p>
          <a:p>
            <a:pPr lvl="1">
              <a:buClr>
                <a:srgbClr val="0F5494"/>
              </a:buClr>
            </a:pPr>
            <a:r>
              <a:rPr lang="en-GB" sz="1600" b="0" dirty="0"/>
              <a:t>Apply approach via </a:t>
            </a:r>
            <a:r>
              <a:rPr lang="en-GB" sz="1600" b="0" u="sng" dirty="0"/>
              <a:t>Sentence-BERT language model</a:t>
            </a:r>
            <a:r>
              <a:rPr lang="en-GB" sz="1600" b="0" dirty="0"/>
              <a:t> </a:t>
            </a:r>
          </a:p>
          <a:p>
            <a:pPr marL="457200" lvl="1" indent="0">
              <a:buClr>
                <a:srgbClr val="0F5494"/>
              </a:buClr>
              <a:buNone/>
            </a:pPr>
            <a:r>
              <a:rPr lang="en-GB" sz="1600" b="0" dirty="0"/>
              <a:t>	(general web data) to compute vectors for skills</a:t>
            </a:r>
            <a:endParaRPr lang="en-GB" sz="1600" b="0" u="sng" dirty="0"/>
          </a:p>
          <a:p>
            <a:pPr lvl="1">
              <a:buClr>
                <a:srgbClr val="0F5494"/>
              </a:buClr>
            </a:pPr>
            <a:r>
              <a:rPr lang="en-GB" sz="1600" b="0" dirty="0"/>
              <a:t>Group vectorised skills (</a:t>
            </a:r>
            <a:r>
              <a:rPr lang="en-GB" sz="1600" b="0" u="sng" dirty="0"/>
              <a:t>k-means clustering</a:t>
            </a:r>
            <a:r>
              <a:rPr lang="en-GB" sz="1600" b="0" dirty="0"/>
              <a:t>) in stages</a:t>
            </a:r>
            <a:endParaRPr lang="en-GB" sz="2000" i="0" dirty="0"/>
          </a:p>
          <a:p>
            <a:pPr>
              <a:buClr>
                <a:srgbClr val="0F5494"/>
              </a:buClr>
            </a:pPr>
            <a:endParaRPr lang="en-GB" sz="800" i="0" dirty="0"/>
          </a:p>
          <a:p>
            <a:pPr>
              <a:buClr>
                <a:srgbClr val="0F5494"/>
              </a:buClr>
            </a:pPr>
            <a:r>
              <a:rPr lang="en-GB" sz="2000" i="0" dirty="0"/>
              <a:t>Pro:</a:t>
            </a:r>
          </a:p>
          <a:p>
            <a:pPr lvl="1">
              <a:buClr>
                <a:srgbClr val="0F5494"/>
              </a:buClr>
            </a:pPr>
            <a:r>
              <a:rPr lang="en-GB" sz="1600" b="0" i="0" dirty="0"/>
              <a:t>Content (i.e. words) of skill phrases is used</a:t>
            </a:r>
          </a:p>
          <a:p>
            <a:pPr lvl="1">
              <a:buClr>
                <a:srgbClr val="0F5494"/>
              </a:buClr>
            </a:pPr>
            <a:endParaRPr lang="en-GB" sz="800" i="0" dirty="0"/>
          </a:p>
          <a:p>
            <a:pPr>
              <a:buClr>
                <a:srgbClr val="0F5494"/>
              </a:buClr>
            </a:pPr>
            <a:r>
              <a:rPr lang="en-GB" sz="2000" i="0" dirty="0"/>
              <a:t>Challenge:</a:t>
            </a:r>
          </a:p>
          <a:p>
            <a:pPr lvl="1">
              <a:buClr>
                <a:srgbClr val="0F5494"/>
              </a:buClr>
            </a:pPr>
            <a:r>
              <a:rPr lang="en-GB" sz="1600" b="0" dirty="0"/>
              <a:t>Language model not tuned for labour market use-case</a:t>
            </a:r>
          </a:p>
          <a:p>
            <a:pPr lvl="1">
              <a:buClr>
                <a:srgbClr val="0F5494"/>
              </a:buClr>
            </a:pPr>
            <a:r>
              <a:rPr lang="en-GB" sz="1600" b="0" dirty="0"/>
              <a:t>No direct usage of labour market skill co-occurrence statistics</a:t>
            </a:r>
            <a:endParaRPr lang="en-GB" sz="1600" b="0" i="0" dirty="0"/>
          </a:p>
          <a:p>
            <a:pPr marL="0" indent="0">
              <a:buClr>
                <a:srgbClr val="0F5494"/>
              </a:buClr>
              <a:buNone/>
            </a:pPr>
            <a:endParaRPr lang="en-GB" sz="2000" i="0" dirty="0"/>
          </a:p>
          <a:p>
            <a:pPr>
              <a:buClr>
                <a:srgbClr val="0F5494"/>
              </a:buClr>
            </a:pPr>
            <a:endParaRPr lang="en-GB" sz="2000" i="0" dirty="0"/>
          </a:p>
          <a:p>
            <a:pPr>
              <a:buClr>
                <a:srgbClr val="0F5494"/>
              </a:buClr>
            </a:pPr>
            <a:endParaRPr lang="en-GB" sz="2000" dirty="0">
              <a:ea typeface="Verdana"/>
            </a:endParaRPr>
          </a:p>
          <a:p>
            <a:endParaRPr lang="en-GB" sz="2000" dirty="0"/>
          </a:p>
          <a:p>
            <a:endParaRPr lang="en-GB" sz="2000" dirty="0">
              <a:ea typeface="Verdana"/>
            </a:endParaRPr>
          </a:p>
          <a:p>
            <a:endParaRPr lang="en-US" sz="2000" dirty="0">
              <a:ea typeface="Verdana"/>
            </a:endParaRPr>
          </a:p>
        </p:txBody>
      </p:sp>
      <p:sp>
        <p:nvSpPr>
          <p:cNvPr id="2" name="Title 1"/>
          <p:cNvSpPr>
            <a:spLocks noGrp="1"/>
          </p:cNvSpPr>
          <p:nvPr>
            <p:ph type="title"/>
          </p:nvPr>
        </p:nvSpPr>
        <p:spPr>
          <a:xfrm>
            <a:off x="527050" y="1339850"/>
            <a:ext cx="11543029" cy="936625"/>
          </a:xfrm>
        </p:spPr>
        <p:txBody>
          <a:bodyPr/>
          <a:lstStyle/>
          <a:p>
            <a:r>
              <a:rPr lang="en-GB" dirty="0"/>
              <a:t>Semantic relatedness-driven skill clustering</a:t>
            </a:r>
            <a:endParaRPr lang="en-US" dirty="0"/>
          </a:p>
        </p:txBody>
      </p:sp>
      <p:pic>
        <p:nvPicPr>
          <p:cNvPr id="4" name="Picture 3"/>
          <p:cNvPicPr>
            <a:picLocks noChangeAspect="1"/>
          </p:cNvPicPr>
          <p:nvPr/>
        </p:nvPicPr>
        <p:blipFill>
          <a:blip r:embed="rId2"/>
          <a:stretch>
            <a:fillRect/>
          </a:stretch>
        </p:blipFill>
        <p:spPr>
          <a:xfrm>
            <a:off x="7069286" y="2577733"/>
            <a:ext cx="5109927" cy="3404371"/>
          </a:xfrm>
          <a:prstGeom prst="rect">
            <a:avLst/>
          </a:prstGeom>
        </p:spPr>
      </p:pic>
      <p:sp>
        <p:nvSpPr>
          <p:cNvPr id="8" name="Rectangle 7"/>
          <p:cNvSpPr/>
          <p:nvPr/>
        </p:nvSpPr>
        <p:spPr>
          <a:xfrm>
            <a:off x="6540137" y="6592824"/>
            <a:ext cx="5651863" cy="307777"/>
          </a:xfrm>
          <a:prstGeom prst="rect">
            <a:avLst/>
          </a:prstGeom>
        </p:spPr>
        <p:txBody>
          <a:bodyPr wrap="square">
            <a:spAutoFit/>
          </a:bodyPr>
          <a:lstStyle/>
          <a:p>
            <a:pPr algn="just"/>
            <a:r>
              <a:rPr lang="en-GB" sz="700" dirty="0"/>
              <a:t>Elizabeth Gallagher, India </a:t>
            </a:r>
            <a:r>
              <a:rPr lang="en-GB" sz="700" dirty="0" err="1"/>
              <a:t>Kerle</a:t>
            </a:r>
            <a:r>
              <a:rPr lang="en-GB" sz="700" dirty="0"/>
              <a:t>, </a:t>
            </a:r>
            <a:r>
              <a:rPr lang="en-GB" sz="700" dirty="0" err="1"/>
              <a:t>Cath</a:t>
            </a:r>
            <a:r>
              <a:rPr lang="en-GB" sz="700" dirty="0"/>
              <a:t> </a:t>
            </a:r>
            <a:r>
              <a:rPr lang="en-GB" sz="700" dirty="0" err="1"/>
              <a:t>Sleeman</a:t>
            </a:r>
            <a:r>
              <a:rPr lang="en-GB" sz="700" dirty="0"/>
              <a:t>, George Richardson, A New Approach to Building a Skills Taxonomy, Economic Statistics Centre of Excellence (</a:t>
            </a:r>
            <a:r>
              <a:rPr lang="en-GB" sz="700" dirty="0" err="1"/>
              <a:t>ESCoE</a:t>
            </a:r>
            <a:r>
              <a:rPr lang="en-GB" sz="700" dirty="0"/>
              <a:t>) Technical Reports ESCOE-TR-16, 2022.</a:t>
            </a:r>
          </a:p>
        </p:txBody>
      </p:sp>
      <p:sp>
        <p:nvSpPr>
          <p:cNvPr id="9" name="Right Arrow 8"/>
          <p:cNvSpPr/>
          <p:nvPr/>
        </p:nvSpPr>
        <p:spPr bwMode="auto">
          <a:xfrm>
            <a:off x="2830286" y="3648891"/>
            <a:ext cx="487680" cy="113211"/>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0" name="Right Arrow 9"/>
          <p:cNvSpPr/>
          <p:nvPr/>
        </p:nvSpPr>
        <p:spPr bwMode="auto">
          <a:xfrm>
            <a:off x="2830286" y="3622765"/>
            <a:ext cx="583475" cy="174171"/>
          </a:xfrm>
          <a:prstGeom prst="rightArrow">
            <a:avLst/>
          </a:prstGeom>
          <a:solidFill>
            <a:srgbClr val="0F5494"/>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Tree>
    <p:extLst>
      <p:ext uri="{BB962C8B-B14F-4D97-AF65-F5344CB8AC3E}">
        <p14:creationId xmlns:p14="http://schemas.microsoft.com/office/powerpoint/2010/main" val="820749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 y="1339850"/>
            <a:ext cx="11543029" cy="936625"/>
          </a:xfrm>
        </p:spPr>
        <p:txBody>
          <a:bodyPr/>
          <a:lstStyle/>
          <a:p>
            <a:r>
              <a:rPr lang="en-GB" dirty="0"/>
              <a:t>Hybrid methodology for skill clustering</a:t>
            </a:r>
            <a:endParaRPr lang="en-US" dirty="0"/>
          </a:p>
        </p:txBody>
      </p:sp>
      <p:sp>
        <p:nvSpPr>
          <p:cNvPr id="6" name="Content Placeholder 2"/>
          <p:cNvSpPr>
            <a:spLocks noGrp="1"/>
          </p:cNvSpPr>
          <p:nvPr>
            <p:ph idx="1"/>
          </p:nvPr>
        </p:nvSpPr>
        <p:spPr>
          <a:xfrm>
            <a:off x="609600" y="2285165"/>
            <a:ext cx="10972800" cy="4333349"/>
          </a:xfrm>
        </p:spPr>
        <p:txBody>
          <a:bodyPr/>
          <a:lstStyle/>
          <a:p>
            <a:pPr>
              <a:buClr>
                <a:srgbClr val="0F5494"/>
              </a:buClr>
            </a:pPr>
            <a:r>
              <a:rPr lang="en-GB" sz="2000" i="0" dirty="0"/>
              <a:t>Train language model on co-occurrence data:</a:t>
            </a:r>
            <a:endParaRPr lang="en-GB" sz="1600" i="0" dirty="0"/>
          </a:p>
          <a:p>
            <a:pPr lvl="1">
              <a:buClr>
                <a:srgbClr val="0F5494"/>
              </a:buClr>
            </a:pPr>
            <a:r>
              <a:rPr lang="en-GB" sz="1600" b="0" dirty="0"/>
              <a:t>Create skill </a:t>
            </a:r>
            <a:r>
              <a:rPr lang="en-GB" sz="1600" b="0" u="sng" dirty="0"/>
              <a:t>co-occurrence</a:t>
            </a:r>
            <a:r>
              <a:rPr lang="en-GB" sz="1600" b="0" dirty="0"/>
              <a:t> dataset from</a:t>
            </a:r>
          </a:p>
          <a:p>
            <a:pPr marL="457200" lvl="1" indent="0">
              <a:buClr>
                <a:srgbClr val="0F5494"/>
              </a:buClr>
              <a:buNone/>
            </a:pPr>
            <a:r>
              <a:rPr lang="en-GB" sz="1600" b="0" dirty="0"/>
              <a:t>	online job advertisements, CVs</a:t>
            </a:r>
          </a:p>
          <a:p>
            <a:pPr lvl="1">
              <a:buClr>
                <a:srgbClr val="0F5494"/>
              </a:buClr>
            </a:pPr>
            <a:r>
              <a:rPr lang="en-GB" sz="1600" b="0" i="0" dirty="0"/>
              <a:t>Apply </a:t>
            </a:r>
            <a:r>
              <a:rPr lang="en-GB" sz="1600" b="0" i="0" u="sng" dirty="0"/>
              <a:t>Doc2Vec semantic relatedness</a:t>
            </a:r>
            <a:r>
              <a:rPr lang="en-GB" sz="1600" b="0" i="0" dirty="0"/>
              <a:t> model on</a:t>
            </a:r>
          </a:p>
          <a:p>
            <a:pPr marL="457200" lvl="1" indent="0">
              <a:buClr>
                <a:srgbClr val="0F5494"/>
              </a:buClr>
              <a:buNone/>
            </a:pPr>
            <a:r>
              <a:rPr lang="en-GB" sz="1600" b="0" dirty="0"/>
              <a:t>	co-occurrence data to compute vectors for skills</a:t>
            </a:r>
          </a:p>
          <a:p>
            <a:pPr lvl="1">
              <a:buClr>
                <a:srgbClr val="0F5494"/>
              </a:buClr>
            </a:pPr>
            <a:r>
              <a:rPr lang="en-GB" sz="1600" b="0" dirty="0"/>
              <a:t>Train </a:t>
            </a:r>
            <a:r>
              <a:rPr lang="en-GB" sz="1600" b="0" u="sng" dirty="0"/>
              <a:t>BERT language model</a:t>
            </a:r>
            <a:r>
              <a:rPr lang="en-GB" sz="1600" b="0" dirty="0"/>
              <a:t> to mimic Doc2Vec</a:t>
            </a:r>
          </a:p>
          <a:p>
            <a:pPr marL="457200" lvl="1" indent="0">
              <a:buClr>
                <a:srgbClr val="0F5494"/>
              </a:buClr>
              <a:buNone/>
            </a:pPr>
            <a:r>
              <a:rPr lang="en-GB" sz="1600" b="0" dirty="0"/>
              <a:t>	vectors for any type of free text skill phrase</a:t>
            </a:r>
          </a:p>
          <a:p>
            <a:pPr>
              <a:buClr>
                <a:srgbClr val="0F5494"/>
              </a:buClr>
            </a:pPr>
            <a:endParaRPr lang="en-GB" sz="800" i="0" dirty="0"/>
          </a:p>
          <a:p>
            <a:pPr>
              <a:buClr>
                <a:srgbClr val="0F5494"/>
              </a:buClr>
            </a:pPr>
            <a:r>
              <a:rPr lang="en-GB" sz="2000" i="0" dirty="0"/>
              <a:t>Pro:</a:t>
            </a:r>
          </a:p>
          <a:p>
            <a:pPr lvl="1">
              <a:buClr>
                <a:srgbClr val="0F5494"/>
              </a:buClr>
            </a:pPr>
            <a:r>
              <a:rPr lang="en-GB" sz="1600" b="0" i="0" dirty="0"/>
              <a:t>Skill co-occurrence labour m</a:t>
            </a:r>
            <a:r>
              <a:rPr lang="en-GB" sz="1600" b="0" dirty="0"/>
              <a:t>arket data in </a:t>
            </a:r>
          </a:p>
          <a:p>
            <a:pPr marL="457200" lvl="1" indent="0">
              <a:buClr>
                <a:srgbClr val="0F5494"/>
              </a:buClr>
              <a:buNone/>
            </a:pPr>
            <a:r>
              <a:rPr lang="en-GB" sz="1600" b="0" dirty="0"/>
              <a:t>	combination with language model</a:t>
            </a:r>
          </a:p>
          <a:p>
            <a:pPr lvl="1">
              <a:buClr>
                <a:srgbClr val="0F5494"/>
              </a:buClr>
            </a:pPr>
            <a:endParaRPr lang="en-GB" sz="800" i="0" dirty="0"/>
          </a:p>
          <a:p>
            <a:pPr>
              <a:buClr>
                <a:srgbClr val="0F5494"/>
              </a:buClr>
            </a:pPr>
            <a:r>
              <a:rPr lang="en-GB" sz="2000" i="0" dirty="0"/>
              <a:t>Challenge:</a:t>
            </a:r>
          </a:p>
          <a:p>
            <a:pPr lvl="1">
              <a:buClr>
                <a:srgbClr val="0F5494"/>
              </a:buClr>
            </a:pPr>
            <a:r>
              <a:rPr lang="en-GB" sz="1600" b="0" dirty="0"/>
              <a:t>Requires sufficient amount of ESCO skill co-occurrence data from labour market</a:t>
            </a:r>
          </a:p>
          <a:p>
            <a:pPr marL="0" indent="0">
              <a:buClr>
                <a:srgbClr val="0F5494"/>
              </a:buClr>
              <a:buNone/>
            </a:pPr>
            <a:endParaRPr lang="en-GB" sz="2000" i="0" dirty="0"/>
          </a:p>
          <a:p>
            <a:pPr>
              <a:buClr>
                <a:srgbClr val="0F5494"/>
              </a:buClr>
            </a:pPr>
            <a:endParaRPr lang="en-GB" sz="2000" i="0" dirty="0"/>
          </a:p>
          <a:p>
            <a:pPr>
              <a:buClr>
                <a:srgbClr val="0F5494"/>
              </a:buClr>
            </a:pPr>
            <a:endParaRPr lang="en-GB" sz="2000" dirty="0">
              <a:ea typeface="Verdana"/>
            </a:endParaRPr>
          </a:p>
          <a:p>
            <a:endParaRPr lang="en-GB" sz="2000" dirty="0"/>
          </a:p>
          <a:p>
            <a:endParaRPr lang="en-GB" sz="2000" dirty="0">
              <a:ea typeface="Verdana"/>
            </a:endParaRPr>
          </a:p>
          <a:p>
            <a:endParaRPr lang="en-US" sz="2000" dirty="0">
              <a:ea typeface="Verdana"/>
            </a:endParaRPr>
          </a:p>
        </p:txBody>
      </p:sp>
      <p:sp>
        <p:nvSpPr>
          <p:cNvPr id="8" name="Rectangle 7"/>
          <p:cNvSpPr/>
          <p:nvPr/>
        </p:nvSpPr>
        <p:spPr>
          <a:xfrm>
            <a:off x="6627223" y="6551899"/>
            <a:ext cx="5564777" cy="307777"/>
          </a:xfrm>
          <a:prstGeom prst="rect">
            <a:avLst/>
          </a:prstGeom>
        </p:spPr>
        <p:txBody>
          <a:bodyPr wrap="square">
            <a:spAutoFit/>
          </a:bodyPr>
          <a:lstStyle/>
          <a:p>
            <a:pPr algn="just"/>
            <a:r>
              <a:rPr lang="en-GB" sz="700" dirty="0" err="1"/>
              <a:t>Rabih</a:t>
            </a:r>
            <a:r>
              <a:rPr lang="en-GB" sz="700" dirty="0"/>
              <a:t> </a:t>
            </a:r>
            <a:r>
              <a:rPr lang="en-GB" sz="700" dirty="0" err="1"/>
              <a:t>Zbib</a:t>
            </a:r>
            <a:r>
              <a:rPr lang="en-GB" sz="700" dirty="0"/>
              <a:t>, Lucas Alvarez, Federico </a:t>
            </a:r>
            <a:r>
              <a:rPr lang="en-GB" sz="700" dirty="0" err="1"/>
              <a:t>Retyk</a:t>
            </a:r>
            <a:r>
              <a:rPr lang="en-GB" sz="700" dirty="0"/>
              <a:t>, </a:t>
            </a:r>
            <a:r>
              <a:rPr lang="en-GB" sz="700" dirty="0" err="1"/>
              <a:t>Rus</a:t>
            </a:r>
            <a:r>
              <a:rPr lang="en-GB" sz="700" dirty="0"/>
              <a:t> </a:t>
            </a:r>
            <a:r>
              <a:rPr lang="en-GB" sz="700" dirty="0" err="1"/>
              <a:t>Poves</a:t>
            </a:r>
            <a:r>
              <a:rPr lang="en-GB" sz="700" dirty="0"/>
              <a:t>, Juan </a:t>
            </a:r>
            <a:r>
              <a:rPr lang="en-GB" sz="700" dirty="0" err="1"/>
              <a:t>Aizpuru</a:t>
            </a:r>
            <a:r>
              <a:rPr lang="en-GB" sz="700" dirty="0"/>
              <a:t>, </a:t>
            </a:r>
            <a:r>
              <a:rPr lang="en-GB" sz="700" dirty="0" err="1"/>
              <a:t>Hermenegildo</a:t>
            </a:r>
            <a:r>
              <a:rPr lang="en-GB" sz="700" dirty="0"/>
              <a:t> </a:t>
            </a:r>
            <a:r>
              <a:rPr lang="en-GB" sz="700" dirty="0" err="1"/>
              <a:t>Fabregat</a:t>
            </a:r>
            <a:r>
              <a:rPr lang="en-GB" sz="700" dirty="0"/>
              <a:t>, </a:t>
            </a:r>
            <a:r>
              <a:rPr lang="en-GB" sz="700" dirty="0" err="1"/>
              <a:t>Vaidotas</a:t>
            </a:r>
            <a:r>
              <a:rPr lang="en-GB" sz="700" dirty="0"/>
              <a:t> </a:t>
            </a:r>
            <a:r>
              <a:rPr lang="en-GB" sz="700" dirty="0" err="1"/>
              <a:t>Simkus</a:t>
            </a:r>
            <a:r>
              <a:rPr lang="en-GB" sz="700" dirty="0"/>
              <a:t> and Emilia </a:t>
            </a:r>
            <a:r>
              <a:rPr lang="en-GB" sz="700" dirty="0" err="1"/>
              <a:t>García-Casademont</a:t>
            </a:r>
            <a:r>
              <a:rPr lang="en-GB" sz="700" dirty="0"/>
              <a:t>, Learning job titles similarity from noisy skill labels, Unpublished manuscript, 2022.</a:t>
            </a:r>
          </a:p>
        </p:txBody>
      </p:sp>
      <p:grpSp>
        <p:nvGrpSpPr>
          <p:cNvPr id="13" name="Group 12"/>
          <p:cNvGrpSpPr/>
          <p:nvPr/>
        </p:nvGrpSpPr>
        <p:grpSpPr>
          <a:xfrm>
            <a:off x="6863756" y="2485484"/>
            <a:ext cx="5229812" cy="3204420"/>
            <a:chOff x="6724417" y="2276475"/>
            <a:chExt cx="5229812" cy="3204420"/>
          </a:xfrm>
        </p:grpSpPr>
        <p:pic>
          <p:nvPicPr>
            <p:cNvPr id="7" name="Picture 6"/>
            <p:cNvPicPr>
              <a:picLocks noChangeAspect="1"/>
            </p:cNvPicPr>
            <p:nvPr/>
          </p:nvPicPr>
          <p:blipFill rotWithShape="1">
            <a:blip r:embed="rId2"/>
            <a:srcRect l="8339" t="2531" r="1602" b="4982"/>
            <a:stretch/>
          </p:blipFill>
          <p:spPr>
            <a:xfrm>
              <a:off x="6864992" y="2276475"/>
              <a:ext cx="5089237" cy="2724727"/>
            </a:xfrm>
            <a:prstGeom prst="rect">
              <a:avLst/>
            </a:prstGeom>
          </p:spPr>
        </p:pic>
        <p:sp>
          <p:nvSpPr>
            <p:cNvPr id="9" name="Rectangle 8"/>
            <p:cNvSpPr/>
            <p:nvPr/>
          </p:nvSpPr>
          <p:spPr bwMode="auto">
            <a:xfrm>
              <a:off x="6864992" y="2641807"/>
              <a:ext cx="2647406" cy="2484376"/>
            </a:xfrm>
            <a:prstGeom prst="rect">
              <a:avLst/>
            </a:prstGeom>
            <a:noFill/>
            <a:ln>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0" name="Rectangle 9"/>
            <p:cNvSpPr/>
            <p:nvPr/>
          </p:nvSpPr>
          <p:spPr bwMode="auto">
            <a:xfrm>
              <a:off x="9600011" y="2641807"/>
              <a:ext cx="2148642" cy="2484376"/>
            </a:xfrm>
            <a:prstGeom prst="rect">
              <a:avLst/>
            </a:prstGeom>
            <a:noFill/>
            <a:ln>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1" name="TextBox 10"/>
            <p:cNvSpPr txBox="1"/>
            <p:nvPr/>
          </p:nvSpPr>
          <p:spPr>
            <a:xfrm>
              <a:off x="6724417" y="5173118"/>
              <a:ext cx="2934650" cy="307777"/>
            </a:xfrm>
            <a:prstGeom prst="rect">
              <a:avLst/>
            </a:prstGeom>
            <a:noFill/>
          </p:spPr>
          <p:txBody>
            <a:bodyPr wrap="none" rtlCol="0">
              <a:spAutoFit/>
            </a:bodyPr>
            <a:lstStyle/>
            <a:p>
              <a:r>
                <a:rPr lang="en-GB" sz="1400" dirty="0">
                  <a:solidFill>
                    <a:srgbClr val="0F5494"/>
                  </a:solidFill>
                </a:rPr>
                <a:t>Doc2Vec + Skill co-occurrence</a:t>
              </a:r>
            </a:p>
          </p:txBody>
        </p:sp>
        <p:sp>
          <p:nvSpPr>
            <p:cNvPr id="12" name="TextBox 11"/>
            <p:cNvSpPr txBox="1"/>
            <p:nvPr/>
          </p:nvSpPr>
          <p:spPr>
            <a:xfrm>
              <a:off x="9659067" y="5164428"/>
              <a:ext cx="2154308" cy="307777"/>
            </a:xfrm>
            <a:prstGeom prst="rect">
              <a:avLst/>
            </a:prstGeom>
            <a:noFill/>
          </p:spPr>
          <p:txBody>
            <a:bodyPr wrap="none" rtlCol="0">
              <a:spAutoFit/>
            </a:bodyPr>
            <a:lstStyle/>
            <a:p>
              <a:r>
                <a:rPr lang="en-GB" sz="1400" dirty="0">
                  <a:solidFill>
                    <a:srgbClr val="0F5494"/>
                  </a:solidFill>
                </a:rPr>
                <a:t>BERT language model</a:t>
              </a:r>
            </a:p>
          </p:txBody>
        </p:sp>
      </p:grpSp>
    </p:spTree>
    <p:extLst>
      <p:ext uri="{BB962C8B-B14F-4D97-AF65-F5344CB8AC3E}">
        <p14:creationId xmlns:p14="http://schemas.microsoft.com/office/powerpoint/2010/main" val="88802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 y="1339850"/>
            <a:ext cx="11543029" cy="936625"/>
          </a:xfrm>
        </p:spPr>
        <p:txBody>
          <a:bodyPr/>
          <a:lstStyle/>
          <a:p>
            <a:r>
              <a:rPr lang="en-GB" dirty="0"/>
              <a:t>ESCO skill co-occurrence data from labour market</a:t>
            </a:r>
            <a:endParaRPr lang="en-US" dirty="0"/>
          </a:p>
        </p:txBody>
      </p:sp>
      <p:pic>
        <p:nvPicPr>
          <p:cNvPr id="3" name="Picture 2"/>
          <p:cNvPicPr>
            <a:picLocks noChangeAspect="1"/>
          </p:cNvPicPr>
          <p:nvPr/>
        </p:nvPicPr>
        <p:blipFill>
          <a:blip r:embed="rId2"/>
          <a:stretch>
            <a:fillRect/>
          </a:stretch>
        </p:blipFill>
        <p:spPr>
          <a:xfrm>
            <a:off x="2318326" y="2393329"/>
            <a:ext cx="3145051" cy="1099586"/>
          </a:xfrm>
          <a:prstGeom prst="rect">
            <a:avLst/>
          </a:prstGeom>
          <a:ln>
            <a:solidFill>
              <a:schemeClr val="accent5">
                <a:shade val="50000"/>
              </a:schemeClr>
            </a:solidFill>
          </a:ln>
        </p:spPr>
      </p:pic>
      <p:pic>
        <p:nvPicPr>
          <p:cNvPr id="4" name="Picture 3"/>
          <p:cNvPicPr>
            <a:picLocks noChangeAspect="1"/>
          </p:cNvPicPr>
          <p:nvPr/>
        </p:nvPicPr>
        <p:blipFill>
          <a:blip r:embed="rId3"/>
          <a:stretch>
            <a:fillRect/>
          </a:stretch>
        </p:blipFill>
        <p:spPr>
          <a:xfrm>
            <a:off x="7977861" y="2234010"/>
            <a:ext cx="2853266" cy="1418224"/>
          </a:xfrm>
          <a:prstGeom prst="rect">
            <a:avLst/>
          </a:prstGeom>
          <a:ln>
            <a:solidFill>
              <a:schemeClr val="accent5">
                <a:shade val="50000"/>
              </a:schemeClr>
            </a:solidFill>
          </a:ln>
        </p:spPr>
      </p:pic>
      <p:sp>
        <p:nvSpPr>
          <p:cNvPr id="5" name="Rectangle 4"/>
          <p:cNvSpPr/>
          <p:nvPr/>
        </p:nvSpPr>
        <p:spPr>
          <a:xfrm>
            <a:off x="551114" y="3706254"/>
            <a:ext cx="8646598" cy="369332"/>
          </a:xfrm>
          <a:prstGeom prst="rect">
            <a:avLst/>
          </a:prstGeom>
        </p:spPr>
        <p:txBody>
          <a:bodyPr wrap="none">
            <a:spAutoFit/>
          </a:bodyPr>
          <a:lstStyle/>
          <a:p>
            <a:pPr marL="285750" indent="-285750">
              <a:buClr>
                <a:srgbClr val="0F5494"/>
              </a:buClr>
              <a:buFont typeface="Arial" panose="020B0604020202020204" pitchFamily="34" charset="0"/>
              <a:buChar char="•"/>
            </a:pPr>
            <a:r>
              <a:rPr lang="en-GB" dirty="0">
                <a:solidFill>
                  <a:srgbClr val="0F5494"/>
                </a:solidFill>
              </a:rPr>
              <a:t>Related skills by Doc2Vec vectors on ESCO skill co-occurrence dataset:</a:t>
            </a:r>
          </a:p>
        </p:txBody>
      </p:sp>
      <p:sp>
        <p:nvSpPr>
          <p:cNvPr id="16" name="Rectangle 15"/>
          <p:cNvSpPr/>
          <p:nvPr/>
        </p:nvSpPr>
        <p:spPr>
          <a:xfrm>
            <a:off x="6671659" y="4111682"/>
            <a:ext cx="184731" cy="369332"/>
          </a:xfrm>
          <a:prstGeom prst="rect">
            <a:avLst/>
          </a:prstGeom>
        </p:spPr>
        <p:txBody>
          <a:bodyPr wrap="none">
            <a:spAutoFit/>
          </a:bodyPr>
          <a:lstStyle/>
          <a:p>
            <a:endParaRPr lang="en-GB" dirty="0"/>
          </a:p>
        </p:txBody>
      </p:sp>
      <p:sp>
        <p:nvSpPr>
          <p:cNvPr id="17" name="Rectangle 16"/>
          <p:cNvSpPr/>
          <p:nvPr/>
        </p:nvSpPr>
        <p:spPr>
          <a:xfrm>
            <a:off x="6448282" y="5087170"/>
            <a:ext cx="184731" cy="369332"/>
          </a:xfrm>
          <a:prstGeom prst="rect">
            <a:avLst/>
          </a:prstGeom>
        </p:spPr>
        <p:txBody>
          <a:bodyPr wrap="none">
            <a:spAutoFit/>
          </a:bodyPr>
          <a:lstStyle/>
          <a:p>
            <a:endParaRPr lang="en-GB" dirty="0"/>
          </a:p>
        </p:txBody>
      </p:sp>
      <p:graphicFrame>
        <p:nvGraphicFramePr>
          <p:cNvPr id="18" name="Table 17"/>
          <p:cNvGraphicFramePr>
            <a:graphicFrameLocks noGrp="1"/>
          </p:cNvGraphicFramePr>
          <p:nvPr/>
        </p:nvGraphicFramePr>
        <p:xfrm>
          <a:off x="278732" y="4172389"/>
          <a:ext cx="11682663" cy="2653333"/>
        </p:xfrm>
        <a:graphic>
          <a:graphicData uri="http://schemas.openxmlformats.org/drawingml/2006/table">
            <a:tbl>
              <a:tblPr firstRow="1" bandRow="1">
                <a:tableStyleId>{5C22544A-7EE6-4342-B048-85BDC9FD1C3A}</a:tableStyleId>
              </a:tblPr>
              <a:tblGrid>
                <a:gridCol w="2152056">
                  <a:extLst>
                    <a:ext uri="{9D8B030D-6E8A-4147-A177-3AD203B41FA5}">
                      <a16:colId xmlns:a16="http://schemas.microsoft.com/office/drawing/2014/main" val="20000"/>
                    </a:ext>
                  </a:extLst>
                </a:gridCol>
                <a:gridCol w="3083176">
                  <a:extLst>
                    <a:ext uri="{9D8B030D-6E8A-4147-A177-3AD203B41FA5}">
                      <a16:colId xmlns:a16="http://schemas.microsoft.com/office/drawing/2014/main" val="20001"/>
                    </a:ext>
                  </a:extLst>
                </a:gridCol>
                <a:gridCol w="2943349">
                  <a:extLst>
                    <a:ext uri="{9D8B030D-6E8A-4147-A177-3AD203B41FA5}">
                      <a16:colId xmlns:a16="http://schemas.microsoft.com/office/drawing/2014/main" val="20002"/>
                    </a:ext>
                  </a:extLst>
                </a:gridCol>
                <a:gridCol w="3504082">
                  <a:extLst>
                    <a:ext uri="{9D8B030D-6E8A-4147-A177-3AD203B41FA5}">
                      <a16:colId xmlns:a16="http://schemas.microsoft.com/office/drawing/2014/main" val="20003"/>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F5494"/>
                          </a:solidFill>
                        </a:rPr>
                        <a:t>calculate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F5494"/>
                          </a:solidFill>
                        </a:rPr>
                        <a:t>employ translation techniques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F5494"/>
                          </a:solidFill>
                        </a:rPr>
                        <a:t>aquaculture cultivation equipment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F5494"/>
                          </a:solidFill>
                        </a:rPr>
                        <a:t>side effects of radiotherapy treatment</a:t>
                      </a:r>
                    </a:p>
                  </a:txBody>
                  <a:tcPr/>
                </a:tc>
                <a:extLst>
                  <a:ext uri="{0D108BD9-81ED-4DB2-BD59-A6C34878D82A}">
                    <a16:rowId xmlns:a16="http://schemas.microsoft.com/office/drawing/2014/main" val="10000"/>
                  </a:ext>
                </a:extLst>
              </a:tr>
              <a:tr h="367333">
                <a:tc>
                  <a:txBody>
                    <a:bodyPr/>
                    <a:lstStyle/>
                    <a:p>
                      <a:pPr algn="ctr"/>
                      <a:r>
                        <a:rPr lang="en-GB" sz="1200">
                          <a:solidFill>
                            <a:srgbClr val="0F5494"/>
                          </a:solidFill>
                        </a:rPr>
                        <a:t>manage the general ledger</a:t>
                      </a:r>
                    </a:p>
                  </a:txBody>
                  <a:tcPr/>
                </a:tc>
                <a:tc>
                  <a:txBody>
                    <a:bodyPr/>
                    <a:lstStyle/>
                    <a:p>
                      <a:pPr algn="ctr"/>
                      <a:r>
                        <a:rPr lang="en-GB" sz="1200">
                          <a:solidFill>
                            <a:srgbClr val="0F5494"/>
                          </a:solidFill>
                        </a:rPr>
                        <a:t>translate tags</a:t>
                      </a:r>
                    </a:p>
                  </a:txBody>
                  <a:tcPr/>
                </a:tc>
                <a:tc>
                  <a:txBody>
                    <a:bodyPr/>
                    <a:lstStyle/>
                    <a:p>
                      <a:pPr algn="ctr"/>
                      <a:r>
                        <a:rPr lang="en-GB" sz="1200">
                          <a:solidFill>
                            <a:srgbClr val="0F5494"/>
                          </a:solidFill>
                        </a:rPr>
                        <a:t>develop aquaculture strategies</a:t>
                      </a:r>
                    </a:p>
                  </a:txBody>
                  <a:tcPr/>
                </a:tc>
                <a:tc>
                  <a:txBody>
                    <a:bodyPr/>
                    <a:lstStyle/>
                    <a:p>
                      <a:pPr algn="ctr"/>
                      <a:r>
                        <a:rPr lang="en-GB" sz="1200">
                          <a:solidFill>
                            <a:srgbClr val="0F5494"/>
                          </a:solidFill>
                        </a:rPr>
                        <a:t>perform image guidance in radiation therapy </a:t>
                      </a:r>
                    </a:p>
                  </a:txBody>
                  <a:tcPr/>
                </a:tc>
                <a:extLst>
                  <a:ext uri="{0D108BD9-81ED-4DB2-BD59-A6C34878D82A}">
                    <a16:rowId xmlns:a16="http://schemas.microsoft.com/office/drawing/2014/main" val="10001"/>
                  </a:ext>
                </a:extLst>
              </a:tr>
              <a:tr h="367333">
                <a:tc>
                  <a:txBody>
                    <a:bodyPr/>
                    <a:lstStyle/>
                    <a:p>
                      <a:pPr algn="ctr"/>
                      <a:r>
                        <a:rPr lang="en-GB" sz="1200">
                          <a:solidFill>
                            <a:srgbClr val="0F5494"/>
                          </a:solidFill>
                        </a:rPr>
                        <a:t>depreciation</a:t>
                      </a:r>
                    </a:p>
                  </a:txBody>
                  <a:tcPr/>
                </a:tc>
                <a:tc>
                  <a:txBody>
                    <a:bodyPr/>
                    <a:lstStyle/>
                    <a:p>
                      <a:pPr algn="ctr"/>
                      <a:r>
                        <a:rPr lang="en-GB" sz="1200">
                          <a:solidFill>
                            <a:srgbClr val="0F5494"/>
                          </a:solidFill>
                        </a:rPr>
                        <a:t>perform sight translation</a:t>
                      </a:r>
                    </a:p>
                  </a:txBody>
                  <a:tcPr/>
                </a:tc>
                <a:tc>
                  <a:txBody>
                    <a:bodyPr/>
                    <a:lstStyle/>
                    <a:p>
                      <a:pPr algn="ctr"/>
                      <a:r>
                        <a:rPr lang="en-GB" sz="1200">
                          <a:solidFill>
                            <a:srgbClr val="0F5494"/>
                          </a:solidFill>
                        </a:rPr>
                        <a:t>assess environmental impact in aquaculture operations</a:t>
                      </a:r>
                    </a:p>
                  </a:txBody>
                  <a:tcPr/>
                </a:tc>
                <a:tc>
                  <a:txBody>
                    <a:bodyPr/>
                    <a:lstStyle/>
                    <a:p>
                      <a:pPr algn="ctr"/>
                      <a:r>
                        <a:rPr lang="en-GB" sz="1200">
                          <a:solidFill>
                            <a:srgbClr val="0F5494"/>
                          </a:solidFill>
                        </a:rPr>
                        <a:t>operate medical imaging equipment</a:t>
                      </a:r>
                    </a:p>
                  </a:txBody>
                  <a:tcPr/>
                </a:tc>
                <a:extLst>
                  <a:ext uri="{0D108BD9-81ED-4DB2-BD59-A6C34878D82A}">
                    <a16:rowId xmlns:a16="http://schemas.microsoft.com/office/drawing/2014/main" val="10002"/>
                  </a:ext>
                </a:extLst>
              </a:tr>
              <a:tr h="3673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F5494"/>
                          </a:solidFill>
                        </a:rPr>
                        <a:t>accounting entries</a:t>
                      </a:r>
                    </a:p>
                  </a:txBody>
                  <a:tcPr/>
                </a:tc>
                <a:tc>
                  <a:txBody>
                    <a:bodyPr/>
                    <a:lstStyle/>
                    <a:p>
                      <a:pPr algn="ctr"/>
                      <a:r>
                        <a:rPr lang="en-GB" sz="1200">
                          <a:solidFill>
                            <a:srgbClr val="0F5494"/>
                          </a:solidFill>
                        </a:rPr>
                        <a:t>follow an ethical code of conduct for translation activities</a:t>
                      </a:r>
                    </a:p>
                  </a:txBody>
                  <a:tcPr/>
                </a:tc>
                <a:tc>
                  <a:txBody>
                    <a:bodyPr/>
                    <a:lstStyle/>
                    <a:p>
                      <a:pPr algn="ctr"/>
                      <a:r>
                        <a:rPr lang="en-GB" sz="1200">
                          <a:solidFill>
                            <a:srgbClr val="0F5494"/>
                          </a:solidFill>
                        </a:rPr>
                        <a:t>culture aquaculture hatchery stocks</a:t>
                      </a:r>
                    </a:p>
                  </a:txBody>
                  <a:tcPr/>
                </a:tc>
                <a:tc>
                  <a:txBody>
                    <a:bodyPr/>
                    <a:lstStyle/>
                    <a:p>
                      <a:pPr algn="ctr"/>
                      <a:r>
                        <a:rPr lang="en-GB" sz="1200">
                          <a:solidFill>
                            <a:srgbClr val="0F5494"/>
                          </a:solidFill>
                        </a:rPr>
                        <a:t>administer radiation treatment</a:t>
                      </a:r>
                    </a:p>
                  </a:txBody>
                  <a:tcPr/>
                </a:tc>
                <a:extLst>
                  <a:ext uri="{0D108BD9-81ED-4DB2-BD59-A6C34878D82A}">
                    <a16:rowId xmlns:a16="http://schemas.microsoft.com/office/drawing/2014/main" val="10003"/>
                  </a:ext>
                </a:extLst>
              </a:tr>
              <a:tr h="3673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F5494"/>
                          </a:solidFill>
                        </a:rPr>
                        <a:t>prepare trial accounting balances</a:t>
                      </a:r>
                    </a:p>
                  </a:txBody>
                  <a:tcPr/>
                </a:tc>
                <a:tc>
                  <a:txBody>
                    <a:bodyPr/>
                    <a:lstStyle/>
                    <a:p>
                      <a:pPr algn="ctr"/>
                      <a:r>
                        <a:rPr lang="en-GB" sz="1200">
                          <a:solidFill>
                            <a:srgbClr val="0F5494"/>
                          </a:solidFill>
                        </a:rPr>
                        <a:t>interpret languages in conferences</a:t>
                      </a:r>
                    </a:p>
                  </a:txBody>
                  <a:tcPr/>
                </a:tc>
                <a:tc>
                  <a:txBody>
                    <a:bodyPr/>
                    <a:lstStyle/>
                    <a:p>
                      <a:pPr algn="ctr"/>
                      <a:r>
                        <a:rPr lang="en-GB" sz="1200">
                          <a:solidFill>
                            <a:srgbClr val="0F5494"/>
                          </a:solidFill>
                        </a:rPr>
                        <a:t>supervise aquaculture facilities</a:t>
                      </a:r>
                    </a:p>
                  </a:txBody>
                  <a:tcPr/>
                </a:tc>
                <a:tc>
                  <a:txBody>
                    <a:bodyPr/>
                    <a:lstStyle/>
                    <a:p>
                      <a:pPr algn="ctr"/>
                      <a:r>
                        <a:rPr lang="en-GB" sz="1200">
                          <a:solidFill>
                            <a:srgbClr val="0F5494"/>
                          </a:solidFill>
                        </a:rPr>
                        <a:t>advocate for healthcare users' needs</a:t>
                      </a:r>
                    </a:p>
                  </a:txBody>
                  <a:tcPr/>
                </a:tc>
                <a:extLst>
                  <a:ext uri="{0D108BD9-81ED-4DB2-BD59-A6C34878D82A}">
                    <a16:rowId xmlns:a16="http://schemas.microsoft.com/office/drawing/2014/main" val="10004"/>
                  </a:ext>
                </a:extLst>
              </a:tr>
              <a:tr h="367333">
                <a:tc>
                  <a:txBody>
                    <a:bodyPr/>
                    <a:lstStyle/>
                    <a:p>
                      <a:pPr algn="ctr"/>
                      <a:r>
                        <a:rPr lang="en-GB" sz="1200">
                          <a:solidFill>
                            <a:srgbClr val="0F5494"/>
                          </a:solidFill>
                        </a:rPr>
                        <a:t>identify accounting errors</a:t>
                      </a:r>
                    </a:p>
                  </a:txBody>
                  <a:tcPr/>
                </a:tc>
                <a:tc>
                  <a:txBody>
                    <a:bodyPr/>
                    <a:lstStyle/>
                    <a:p>
                      <a:pPr algn="ctr"/>
                      <a:r>
                        <a:rPr lang="en-GB" sz="1200">
                          <a:solidFill>
                            <a:srgbClr val="0F5494"/>
                          </a:solidFill>
                        </a:rPr>
                        <a:t>follow translation quality standards</a:t>
                      </a:r>
                    </a:p>
                  </a:txBody>
                  <a:tcPr/>
                </a:tc>
                <a:tc>
                  <a:txBody>
                    <a:bodyPr/>
                    <a:lstStyle/>
                    <a:p>
                      <a:pPr algn="ctr"/>
                      <a:r>
                        <a:rPr lang="en-GB" sz="1200">
                          <a:solidFill>
                            <a:srgbClr val="0F5494"/>
                          </a:solidFill>
                        </a:rPr>
                        <a:t>inspect fish eggs</a:t>
                      </a:r>
                    </a:p>
                  </a:txBody>
                  <a:tcPr/>
                </a:tc>
                <a:tc>
                  <a:txBody>
                    <a:bodyPr/>
                    <a:lstStyle/>
                    <a:p>
                      <a:pPr algn="ctr"/>
                      <a:r>
                        <a:rPr lang="en-GB" sz="1200">
                          <a:solidFill>
                            <a:srgbClr val="0F5494"/>
                          </a:solidFill>
                        </a:rPr>
                        <a:t>development trends in radiography</a:t>
                      </a:r>
                    </a:p>
                  </a:txBody>
                  <a:tcPr/>
                </a:tc>
                <a:extLst>
                  <a:ext uri="{0D108BD9-81ED-4DB2-BD59-A6C34878D82A}">
                    <a16:rowId xmlns:a16="http://schemas.microsoft.com/office/drawing/2014/main" val="10005"/>
                  </a:ext>
                </a:extLst>
              </a:tr>
            </a:tbl>
          </a:graphicData>
        </a:graphic>
      </p:graphicFrame>
      <p:sp>
        <p:nvSpPr>
          <p:cNvPr id="19" name="Rectangle 18"/>
          <p:cNvSpPr/>
          <p:nvPr/>
        </p:nvSpPr>
        <p:spPr>
          <a:xfrm>
            <a:off x="5838738" y="2273828"/>
            <a:ext cx="1665841" cy="400110"/>
          </a:xfrm>
          <a:prstGeom prst="rect">
            <a:avLst/>
          </a:prstGeom>
        </p:spPr>
        <p:txBody>
          <a:bodyPr wrap="none">
            <a:spAutoFit/>
          </a:bodyPr>
          <a:lstStyle/>
          <a:p>
            <a:pPr marL="285750" indent="-285750">
              <a:buClr>
                <a:srgbClr val="0F5494"/>
              </a:buClr>
              <a:buFont typeface="Arial" panose="020B0604020202020204" pitchFamily="34" charset="0"/>
              <a:buChar char="•"/>
            </a:pPr>
            <a:r>
              <a:rPr lang="en-GB" sz="2000" dirty="0">
                <a:solidFill>
                  <a:srgbClr val="0F5494"/>
                </a:solidFill>
              </a:rPr>
              <a:t>Demand:</a:t>
            </a:r>
          </a:p>
        </p:txBody>
      </p:sp>
      <p:sp>
        <p:nvSpPr>
          <p:cNvPr id="21" name="Rectangle 20"/>
          <p:cNvSpPr/>
          <p:nvPr/>
        </p:nvSpPr>
        <p:spPr>
          <a:xfrm>
            <a:off x="464804" y="2273828"/>
            <a:ext cx="1470274" cy="400110"/>
          </a:xfrm>
          <a:prstGeom prst="rect">
            <a:avLst/>
          </a:prstGeom>
        </p:spPr>
        <p:txBody>
          <a:bodyPr wrap="none">
            <a:spAutoFit/>
          </a:bodyPr>
          <a:lstStyle/>
          <a:p>
            <a:pPr marL="285750" indent="-285750">
              <a:buClr>
                <a:srgbClr val="0F5494"/>
              </a:buClr>
              <a:buFont typeface="Arial" panose="020B0604020202020204" pitchFamily="34" charset="0"/>
              <a:buChar char="•"/>
            </a:pPr>
            <a:r>
              <a:rPr lang="en-GB" sz="2000" dirty="0">
                <a:solidFill>
                  <a:srgbClr val="0F5494"/>
                </a:solidFill>
              </a:rPr>
              <a:t>Supply:</a:t>
            </a:r>
          </a:p>
        </p:txBody>
      </p:sp>
    </p:spTree>
    <p:extLst>
      <p:ext uri="{BB962C8B-B14F-4D97-AF65-F5344CB8AC3E}">
        <p14:creationId xmlns:p14="http://schemas.microsoft.com/office/powerpoint/2010/main" val="10302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a:t>
            </a:r>
            <a:endParaRPr lang="en-US" dirty="0">
              <a:highlight>
                <a:srgbClr val="FFFF00"/>
              </a:highlight>
            </a:endParaRPr>
          </a:p>
        </p:txBody>
      </p:sp>
      <p:graphicFrame>
        <p:nvGraphicFramePr>
          <p:cNvPr id="5" name="Content Placeholder 3">
            <a:extLst>
              <a:ext uri="{FF2B5EF4-FFF2-40B4-BE49-F238E27FC236}">
                <a16:creationId xmlns:a16="http://schemas.microsoft.com/office/drawing/2014/main" id="{810F8BF1-C63A-1941-B6D7-9BABA43F3A89}"/>
              </a:ext>
            </a:extLst>
          </p:cNvPr>
          <p:cNvGraphicFramePr>
            <a:graphicFrameLocks/>
          </p:cNvGraphicFramePr>
          <p:nvPr>
            <p:extLst>
              <p:ext uri="{D42A27DB-BD31-4B8C-83A1-F6EECF244321}">
                <p14:modId xmlns:p14="http://schemas.microsoft.com/office/powerpoint/2010/main" val="938066061"/>
              </p:ext>
            </p:extLst>
          </p:nvPr>
        </p:nvGraphicFramePr>
        <p:xfrm>
          <a:off x="609600" y="2362972"/>
          <a:ext cx="10972800" cy="352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1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a:t>
            </a:r>
            <a:endParaRPr lang="en-US" dirty="0">
              <a:highlight>
                <a:srgbClr val="FFFF00"/>
              </a:highlight>
            </a:endParaRPr>
          </a:p>
        </p:txBody>
      </p:sp>
      <p:graphicFrame>
        <p:nvGraphicFramePr>
          <p:cNvPr id="5" name="Content Placeholder 3">
            <a:extLst>
              <a:ext uri="{FF2B5EF4-FFF2-40B4-BE49-F238E27FC236}">
                <a16:creationId xmlns:a16="http://schemas.microsoft.com/office/drawing/2014/main" id="{810F8BF1-C63A-1941-B6D7-9BABA43F3A89}"/>
              </a:ext>
            </a:extLst>
          </p:cNvPr>
          <p:cNvGraphicFramePr>
            <a:graphicFrameLocks/>
          </p:cNvGraphicFramePr>
          <p:nvPr>
            <p:extLst>
              <p:ext uri="{D42A27DB-BD31-4B8C-83A1-F6EECF244321}">
                <p14:modId xmlns:p14="http://schemas.microsoft.com/office/powerpoint/2010/main" val="3543274323"/>
              </p:ext>
            </p:extLst>
          </p:nvPr>
        </p:nvGraphicFramePr>
        <p:xfrm>
          <a:off x="609600" y="2276475"/>
          <a:ext cx="10972800" cy="352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866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F5BE-4EEC-614F-865E-1E03E651FDC7}"/>
              </a:ext>
            </a:extLst>
          </p:cNvPr>
          <p:cNvSpPr>
            <a:spLocks noGrp="1"/>
          </p:cNvSpPr>
          <p:nvPr>
            <p:ph type="title"/>
          </p:nvPr>
        </p:nvSpPr>
        <p:spPr/>
        <p:txBody>
          <a:bodyPr/>
          <a:lstStyle/>
          <a:p>
            <a:r>
              <a:rPr lang="en-BE" dirty="0"/>
              <a:t>Coffee break</a:t>
            </a:r>
          </a:p>
        </p:txBody>
      </p:sp>
      <p:pic>
        <p:nvPicPr>
          <p:cNvPr id="5" name="Graphic 4" descr="Coffee outline">
            <a:extLst>
              <a:ext uri="{FF2B5EF4-FFF2-40B4-BE49-F238E27FC236}">
                <a16:creationId xmlns:a16="http://schemas.microsoft.com/office/drawing/2014/main" id="{25C73F6E-B588-F54D-89CB-D9C26B2A64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89129" y="2675429"/>
            <a:ext cx="2213741" cy="2213741"/>
          </a:xfrm>
          <a:prstGeom prst="rect">
            <a:avLst/>
          </a:prstGeom>
        </p:spPr>
      </p:pic>
    </p:spTree>
    <p:extLst>
      <p:ext uri="{BB962C8B-B14F-4D97-AF65-F5344CB8AC3E}">
        <p14:creationId xmlns:p14="http://schemas.microsoft.com/office/powerpoint/2010/main" val="139375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DEB7-5796-6204-6C48-4808DF4CB47C}"/>
              </a:ext>
            </a:extLst>
          </p:cNvPr>
          <p:cNvSpPr>
            <a:spLocks noGrp="1"/>
          </p:cNvSpPr>
          <p:nvPr>
            <p:ph type="ctrTitle"/>
          </p:nvPr>
        </p:nvSpPr>
        <p:spPr>
          <a:xfrm>
            <a:off x="814917" y="2113338"/>
            <a:ext cx="7284377" cy="1708648"/>
          </a:xfrm>
        </p:spPr>
        <p:txBody>
          <a:bodyPr/>
          <a:lstStyle/>
          <a:p>
            <a:r>
              <a:rPr lang="en-US" sz="4800" dirty="0"/>
              <a:t>Alternative hierarchies for ESCO</a:t>
            </a:r>
            <a:endParaRPr lang="en-150" sz="4800" dirty="0"/>
          </a:p>
        </p:txBody>
      </p:sp>
      <p:sp>
        <p:nvSpPr>
          <p:cNvPr id="3" name="Subtitle 2">
            <a:extLst>
              <a:ext uri="{FF2B5EF4-FFF2-40B4-BE49-F238E27FC236}">
                <a16:creationId xmlns:a16="http://schemas.microsoft.com/office/drawing/2014/main" id="{C83DA3E0-461D-27A8-FF1C-D0562CA93D89}"/>
              </a:ext>
            </a:extLst>
          </p:cNvPr>
          <p:cNvSpPr>
            <a:spLocks noGrp="1"/>
          </p:cNvSpPr>
          <p:nvPr>
            <p:ph type="subTitle" idx="1"/>
          </p:nvPr>
        </p:nvSpPr>
        <p:spPr>
          <a:xfrm>
            <a:off x="814917" y="4356243"/>
            <a:ext cx="11377083" cy="1335463"/>
          </a:xfrm>
        </p:spPr>
        <p:txBody>
          <a:bodyPr/>
          <a:lstStyle/>
          <a:p>
            <a:r>
              <a:rPr lang="en-US" dirty="0"/>
              <a:t>Mapping ESCO occupations to NACE sectors</a:t>
            </a:r>
            <a:endParaRPr lang="en-150" dirty="0"/>
          </a:p>
        </p:txBody>
      </p:sp>
    </p:spTree>
    <p:extLst>
      <p:ext uri="{BB962C8B-B14F-4D97-AF65-F5344CB8AC3E}">
        <p14:creationId xmlns:p14="http://schemas.microsoft.com/office/powerpoint/2010/main" val="385904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A5113-EC14-7449-96E7-3F50468EEE97}"/>
              </a:ext>
            </a:extLst>
          </p:cNvPr>
          <p:cNvSpPr>
            <a:spLocks noGrp="1"/>
          </p:cNvSpPr>
          <p:nvPr>
            <p:ph type="title"/>
          </p:nvPr>
        </p:nvSpPr>
        <p:spPr/>
        <p:txBody>
          <a:bodyPr/>
          <a:lstStyle/>
          <a:p>
            <a:r>
              <a:rPr lang="en-BE" dirty="0"/>
              <a:t>Introduction</a:t>
            </a:r>
          </a:p>
        </p:txBody>
      </p:sp>
      <p:sp>
        <p:nvSpPr>
          <p:cNvPr id="3" name="Content Placeholder 2">
            <a:extLst>
              <a:ext uri="{FF2B5EF4-FFF2-40B4-BE49-F238E27FC236}">
                <a16:creationId xmlns:a16="http://schemas.microsoft.com/office/drawing/2014/main" id="{A5F1D73E-749F-7646-9F11-59752996DE29}"/>
              </a:ext>
            </a:extLst>
          </p:cNvPr>
          <p:cNvSpPr>
            <a:spLocks noGrp="1"/>
          </p:cNvSpPr>
          <p:nvPr>
            <p:ph idx="1"/>
          </p:nvPr>
        </p:nvSpPr>
        <p:spPr>
          <a:xfrm>
            <a:off x="527051" y="1989137"/>
            <a:ext cx="10972800" cy="3529013"/>
          </a:xfrm>
        </p:spPr>
        <p:txBody>
          <a:bodyPr/>
          <a:lstStyle/>
          <a:p>
            <a:endParaRPr lang="en-GB" dirty="0">
              <a:highlight>
                <a:srgbClr val="FFFF00"/>
              </a:highlight>
            </a:endParaRPr>
          </a:p>
          <a:p>
            <a:r>
              <a:rPr lang="en-GB" sz="2000" dirty="0"/>
              <a:t>ESCO scopes out what alternative hierarchical approaches could </a:t>
            </a:r>
            <a:r>
              <a:rPr lang="en-GB" sz="2000" b="1" dirty="0"/>
              <a:t>complement</a:t>
            </a:r>
            <a:r>
              <a:rPr lang="en-GB" sz="2000" dirty="0"/>
              <a:t> the current ESCO hierarchy</a:t>
            </a:r>
          </a:p>
          <a:p>
            <a:endParaRPr lang="en-BE" dirty="0"/>
          </a:p>
          <a:p>
            <a:endParaRPr lang="en-BE" dirty="0"/>
          </a:p>
        </p:txBody>
      </p:sp>
      <p:pic>
        <p:nvPicPr>
          <p:cNvPr id="1026" name="Picture 2">
            <a:extLst>
              <a:ext uri="{FF2B5EF4-FFF2-40B4-BE49-F238E27FC236}">
                <a16:creationId xmlns:a16="http://schemas.microsoft.com/office/drawing/2014/main" id="{03D45334-535C-4D4D-B520-ACC90F5B7D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52" b="10878"/>
          <a:stretch/>
        </p:blipFill>
        <p:spPr bwMode="auto">
          <a:xfrm>
            <a:off x="2766958" y="3581162"/>
            <a:ext cx="6955973" cy="327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02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NACE classification</a:t>
            </a:r>
            <a:endParaRPr lang="en-US" dirty="0"/>
          </a:p>
        </p:txBody>
      </p:sp>
      <p:pic>
        <p:nvPicPr>
          <p:cNvPr id="7" name="Picture 6" descr="Chart, funnel chart&#10;&#10;Description automatically generated">
            <a:extLst>
              <a:ext uri="{FF2B5EF4-FFF2-40B4-BE49-F238E27FC236}">
                <a16:creationId xmlns:a16="http://schemas.microsoft.com/office/drawing/2014/main" id="{5CE0D795-FD87-AD1C-97E9-085452C7D624}"/>
              </a:ext>
            </a:extLst>
          </p:cNvPr>
          <p:cNvPicPr>
            <a:picLocks noChangeAspect="1"/>
          </p:cNvPicPr>
          <p:nvPr/>
        </p:nvPicPr>
        <p:blipFill rotWithShape="1">
          <a:blip r:embed="rId2">
            <a:extLst>
              <a:ext uri="{28A0092B-C50C-407E-A947-70E740481C1C}">
                <a14:useLocalDpi xmlns:a14="http://schemas.microsoft.com/office/drawing/2010/main" val="0"/>
              </a:ext>
            </a:extLst>
          </a:blip>
          <a:srcRect l="5677" t="21574" r="9073" b="12059"/>
          <a:stretch/>
        </p:blipFill>
        <p:spPr>
          <a:xfrm>
            <a:off x="4574812" y="3256908"/>
            <a:ext cx="7617188" cy="3335614"/>
          </a:xfrm>
          <a:prstGeom prst="rect">
            <a:avLst/>
          </a:prstGeom>
        </p:spPr>
      </p:pic>
      <p:sp>
        <p:nvSpPr>
          <p:cNvPr id="3" name="Content Placeholder 2"/>
          <p:cNvSpPr>
            <a:spLocks noGrp="1"/>
          </p:cNvSpPr>
          <p:nvPr>
            <p:ph idx="1"/>
          </p:nvPr>
        </p:nvSpPr>
        <p:spPr>
          <a:xfrm>
            <a:off x="609599" y="2285165"/>
            <a:ext cx="11195407" cy="3529013"/>
          </a:xfrm>
        </p:spPr>
        <p:txBody>
          <a:bodyPr/>
          <a:lstStyle/>
          <a:p>
            <a:pPr marL="0" indent="0">
              <a:buClr>
                <a:srgbClr val="0F5494"/>
              </a:buClr>
              <a:buNone/>
            </a:pPr>
            <a:r>
              <a:rPr lang="en-US" sz="2000" i="0" dirty="0"/>
              <a:t>The Statistical Classification of Economic Activities in the European Community, commonly referred to as NACE, is the </a:t>
            </a:r>
            <a:r>
              <a:rPr lang="en-US" sz="2000" b="1" i="0" dirty="0"/>
              <a:t>industry standard classification system used in the European Union</a:t>
            </a:r>
            <a:r>
              <a:rPr lang="en-US" sz="2000" i="0" dirty="0"/>
              <a:t>.</a:t>
            </a:r>
          </a:p>
          <a:p>
            <a:pPr marL="0" indent="0">
              <a:buClr>
                <a:srgbClr val="0F5494"/>
              </a:buClr>
              <a:buNone/>
            </a:pPr>
            <a:endParaRPr lang="en-US" sz="1600" i="0" dirty="0"/>
          </a:p>
          <a:p>
            <a:pPr marL="0" indent="0">
              <a:buClr>
                <a:srgbClr val="0F5494"/>
              </a:buClr>
              <a:buNone/>
            </a:pPr>
            <a:r>
              <a:rPr lang="en-US" sz="1500" i="0" dirty="0"/>
              <a:t>The current version is revision 2 and </a:t>
            </a:r>
          </a:p>
          <a:p>
            <a:pPr marL="0" indent="0">
              <a:buClr>
                <a:srgbClr val="0F5494"/>
              </a:buClr>
              <a:buNone/>
            </a:pPr>
            <a:r>
              <a:rPr lang="en-US" sz="1500" i="0" dirty="0"/>
              <a:t>was established by Regulation (EC) </a:t>
            </a:r>
          </a:p>
          <a:p>
            <a:pPr marL="0" indent="0">
              <a:buClr>
                <a:srgbClr val="0F5494"/>
              </a:buClr>
              <a:buNone/>
            </a:pPr>
            <a:r>
              <a:rPr lang="en-US" sz="1500" i="0" dirty="0"/>
              <a:t>No 1893/2006.</a:t>
            </a:r>
            <a:endParaRPr lang="en-GB" sz="1500" i="0" dirty="0"/>
          </a:p>
          <a:p>
            <a:pPr marL="0" indent="0">
              <a:buClr>
                <a:srgbClr val="0F5494"/>
              </a:buClr>
              <a:buNone/>
            </a:pPr>
            <a:endParaRPr lang="en-GB" sz="2000" dirty="0">
              <a:ea typeface="Verdana"/>
            </a:endParaRPr>
          </a:p>
          <a:p>
            <a:endParaRPr lang="en-GB" sz="2000" dirty="0"/>
          </a:p>
          <a:p>
            <a:endParaRPr lang="en-GB" sz="2000" dirty="0">
              <a:ea typeface="Verdana"/>
            </a:endParaRPr>
          </a:p>
          <a:p>
            <a:endParaRPr lang="en-US" sz="2000" dirty="0">
              <a:ea typeface="Verdana"/>
            </a:endParaRPr>
          </a:p>
        </p:txBody>
      </p:sp>
    </p:spTree>
    <p:extLst>
      <p:ext uri="{BB962C8B-B14F-4D97-AF65-F5344CB8AC3E}">
        <p14:creationId xmlns:p14="http://schemas.microsoft.com/office/powerpoint/2010/main" val="2762710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Why </a:t>
            </a:r>
            <a:r>
              <a:rPr lang="en-GB" dirty="0"/>
              <a:t>the NACE classification</a:t>
            </a:r>
            <a:endParaRPr lang="en-US" dirty="0"/>
          </a:p>
        </p:txBody>
      </p:sp>
      <p:sp>
        <p:nvSpPr>
          <p:cNvPr id="4" name="Content Placeholder 3">
            <a:extLst>
              <a:ext uri="{FF2B5EF4-FFF2-40B4-BE49-F238E27FC236}">
                <a16:creationId xmlns:a16="http://schemas.microsoft.com/office/drawing/2014/main" id="{F18A9025-FD2B-3437-7B36-4A3019E16AAE}"/>
              </a:ext>
            </a:extLst>
          </p:cNvPr>
          <p:cNvSpPr>
            <a:spLocks noGrp="1"/>
          </p:cNvSpPr>
          <p:nvPr>
            <p:ph idx="1"/>
          </p:nvPr>
        </p:nvSpPr>
        <p:spPr>
          <a:xfrm>
            <a:off x="609600" y="2492376"/>
            <a:ext cx="6592582" cy="4365624"/>
          </a:xfrm>
        </p:spPr>
        <p:txBody>
          <a:bodyPr/>
          <a:lstStyle/>
          <a:p>
            <a:pPr marL="0" indent="0">
              <a:buNone/>
            </a:pPr>
            <a:r>
              <a:rPr lang="en-US" sz="2000" b="1" i="0" dirty="0"/>
              <a:t>European standard</a:t>
            </a:r>
            <a:r>
              <a:rPr lang="en-US" sz="1800" i="0" dirty="0"/>
              <a:t>: the first four levels of the classification system are the same in all European countries.</a:t>
            </a:r>
          </a:p>
          <a:p>
            <a:pPr marL="0" indent="0">
              <a:buNone/>
            </a:pPr>
            <a:endParaRPr lang="en-US" sz="1000" i="0" dirty="0"/>
          </a:p>
          <a:p>
            <a:pPr marL="0" indent="0">
              <a:buNone/>
            </a:pPr>
            <a:r>
              <a:rPr lang="en-US" sz="2000" b="1" i="0" dirty="0"/>
              <a:t>Statistical classification</a:t>
            </a:r>
            <a:r>
              <a:rPr lang="en-US" sz="1800" i="0" dirty="0"/>
              <a:t>: framework for collecting and presenting labour market statistical data (e.g. production, employment, national accounts).</a:t>
            </a:r>
          </a:p>
          <a:p>
            <a:pPr marL="0" indent="0">
              <a:buNone/>
            </a:pPr>
            <a:endParaRPr lang="en-US" sz="1000" i="0" dirty="0"/>
          </a:p>
          <a:p>
            <a:pPr marL="0" indent="0">
              <a:buNone/>
            </a:pPr>
            <a:r>
              <a:rPr lang="en-US" sz="2000" b="1" i="0" dirty="0"/>
              <a:t>International correspondences</a:t>
            </a:r>
            <a:r>
              <a:rPr lang="en-US" sz="1800" i="0" dirty="0"/>
              <a:t>: part of an integrated system of statistical classifications, developed mainly by the U.N. Statistical Division. </a:t>
            </a:r>
          </a:p>
          <a:p>
            <a:pPr marL="0" indent="0">
              <a:buNone/>
            </a:pPr>
            <a:r>
              <a:rPr lang="en-US" sz="1800" i="0" dirty="0"/>
              <a:t>NACE is derived from ISIC.</a:t>
            </a:r>
          </a:p>
          <a:p>
            <a:endParaRPr lang="en-150" dirty="0"/>
          </a:p>
        </p:txBody>
      </p:sp>
      <p:pic>
        <p:nvPicPr>
          <p:cNvPr id="1026" name="Picture 2">
            <a:extLst>
              <a:ext uri="{FF2B5EF4-FFF2-40B4-BE49-F238E27FC236}">
                <a16:creationId xmlns:a16="http://schemas.microsoft.com/office/drawing/2014/main" id="{AA9EFE11-075C-2741-068F-6BBA674B3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378" y="2651330"/>
            <a:ext cx="4572000" cy="2228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8EBA64-FD5B-0583-450C-E890234BB39E}"/>
              </a:ext>
            </a:extLst>
          </p:cNvPr>
          <p:cNvSpPr txBox="1"/>
          <p:nvPr/>
        </p:nvSpPr>
        <p:spPr>
          <a:xfrm>
            <a:off x="7284378" y="4978036"/>
            <a:ext cx="5527497" cy="800219"/>
          </a:xfrm>
          <a:prstGeom prst="rect">
            <a:avLst/>
          </a:prstGeom>
          <a:noFill/>
        </p:spPr>
        <p:txBody>
          <a:bodyPr wrap="square" rtlCol="0">
            <a:spAutoFit/>
          </a:bodyPr>
          <a:lstStyle/>
          <a:p>
            <a:r>
              <a:rPr lang="en-GB" sz="1600" b="1" i="0" dirty="0">
                <a:solidFill>
                  <a:srgbClr val="8A3689"/>
                </a:solidFill>
                <a:effectLst/>
                <a:latin typeface="WordVisi_MSFontService"/>
              </a:rPr>
              <a:t>Use of ESCO in combination with other data sources </a:t>
            </a:r>
          </a:p>
          <a:p>
            <a:r>
              <a:rPr lang="en-GB" sz="1600" b="1" i="0" dirty="0">
                <a:solidFill>
                  <a:srgbClr val="8A3689"/>
                </a:solidFill>
                <a:effectLst/>
                <a:latin typeface="WordVisi_MSFontService"/>
              </a:rPr>
              <a:t>by ESCO implementers</a:t>
            </a:r>
          </a:p>
          <a:p>
            <a:r>
              <a:rPr lang="en-GB" sz="1400" i="1" dirty="0">
                <a:solidFill>
                  <a:srgbClr val="0F5494"/>
                </a:solidFill>
                <a:latin typeface="WordVisi_MSFontService"/>
              </a:rPr>
              <a:t>Source: ESCO M&amp;E report (2022)</a:t>
            </a:r>
            <a:endParaRPr lang="en-150" sz="1400" i="1" dirty="0">
              <a:solidFill>
                <a:srgbClr val="0F5494"/>
              </a:solidFill>
            </a:endParaRPr>
          </a:p>
        </p:txBody>
      </p:sp>
      <p:sp>
        <p:nvSpPr>
          <p:cNvPr id="8" name="Rectangle 7">
            <a:extLst>
              <a:ext uri="{FF2B5EF4-FFF2-40B4-BE49-F238E27FC236}">
                <a16:creationId xmlns:a16="http://schemas.microsoft.com/office/drawing/2014/main" id="{7113D861-0141-4D98-3DC7-65DCEDE151EC}"/>
              </a:ext>
            </a:extLst>
          </p:cNvPr>
          <p:cNvSpPr/>
          <p:nvPr/>
        </p:nvSpPr>
        <p:spPr bwMode="auto">
          <a:xfrm>
            <a:off x="9298112" y="2887038"/>
            <a:ext cx="565078" cy="1867328"/>
          </a:xfrm>
          <a:prstGeom prst="rect">
            <a:avLst/>
          </a:prstGeom>
          <a:noFill/>
          <a:ln w="19050" cap="flat" cmpd="sng" algn="ctr">
            <a:solidFill>
              <a:srgbClr val="0F5494"/>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150" sz="1200" b="0" i="0" u="none" strike="noStrike" cap="none" normalizeH="0" baseline="0">
              <a:ln>
                <a:noFill/>
              </a:ln>
              <a:solidFill>
                <a:srgbClr val="0F5494"/>
              </a:solidFill>
              <a:effectLst/>
              <a:latin typeface="Verdana" pitchFamily="34" charset="0"/>
            </a:endParaRPr>
          </a:p>
        </p:txBody>
      </p:sp>
    </p:spTree>
    <p:extLst>
      <p:ext uri="{BB962C8B-B14F-4D97-AF65-F5344CB8AC3E}">
        <p14:creationId xmlns:p14="http://schemas.microsoft.com/office/powerpoint/2010/main" val="3539367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71336-CA03-DDB0-2BE8-C97DDAEB54C7}"/>
              </a:ext>
            </a:extLst>
          </p:cNvPr>
          <p:cNvSpPr>
            <a:spLocks noGrp="1"/>
          </p:cNvSpPr>
          <p:nvPr>
            <p:ph type="title"/>
          </p:nvPr>
        </p:nvSpPr>
        <p:spPr/>
        <p:txBody>
          <a:bodyPr/>
          <a:lstStyle/>
          <a:p>
            <a:r>
              <a:rPr lang="en-US" dirty="0"/>
              <a:t>Clustering ESCO using NACE</a:t>
            </a:r>
            <a:endParaRPr lang="en-150" dirty="0"/>
          </a:p>
        </p:txBody>
      </p:sp>
      <p:sp>
        <p:nvSpPr>
          <p:cNvPr id="3" name="Content Placeholder 2">
            <a:extLst>
              <a:ext uri="{FF2B5EF4-FFF2-40B4-BE49-F238E27FC236}">
                <a16:creationId xmlns:a16="http://schemas.microsoft.com/office/drawing/2014/main" id="{F83705BB-213A-EEDD-4554-2ABE2021135E}"/>
              </a:ext>
            </a:extLst>
          </p:cNvPr>
          <p:cNvSpPr>
            <a:spLocks noGrp="1"/>
          </p:cNvSpPr>
          <p:nvPr>
            <p:ph idx="1"/>
          </p:nvPr>
        </p:nvSpPr>
        <p:spPr>
          <a:xfrm>
            <a:off x="609600" y="2492377"/>
            <a:ext cx="3263757" cy="2089150"/>
          </a:xfrm>
        </p:spPr>
        <p:txBody>
          <a:bodyPr/>
          <a:lstStyle/>
          <a:p>
            <a:pPr marL="0" indent="0">
              <a:buNone/>
            </a:pPr>
            <a:r>
              <a:rPr lang="en-US" sz="2000" b="1" i="0" dirty="0"/>
              <a:t>Top-down </a:t>
            </a:r>
          </a:p>
          <a:p>
            <a:pPr marL="0" indent="0">
              <a:buNone/>
            </a:pPr>
            <a:r>
              <a:rPr lang="en-US" sz="2000" b="1" i="0" dirty="0"/>
              <a:t>approach</a:t>
            </a:r>
            <a:r>
              <a:rPr lang="en-US" sz="1800" i="0" dirty="0"/>
              <a:t> </a:t>
            </a:r>
          </a:p>
          <a:p>
            <a:pPr marL="0" indent="0">
              <a:buNone/>
            </a:pPr>
            <a:r>
              <a:rPr lang="en-US" sz="1800" i="0" dirty="0"/>
              <a:t>ESCO occupations are assigned to predefined categories.</a:t>
            </a:r>
          </a:p>
        </p:txBody>
      </p:sp>
      <p:sp>
        <p:nvSpPr>
          <p:cNvPr id="4" name="Content Placeholder 2">
            <a:extLst>
              <a:ext uri="{FF2B5EF4-FFF2-40B4-BE49-F238E27FC236}">
                <a16:creationId xmlns:a16="http://schemas.microsoft.com/office/drawing/2014/main" id="{75885126-F02A-1C5A-844A-6964AC5D5521}"/>
              </a:ext>
            </a:extLst>
          </p:cNvPr>
          <p:cNvSpPr txBox="1">
            <a:spLocks/>
          </p:cNvSpPr>
          <p:nvPr/>
        </p:nvSpPr>
        <p:spPr bwMode="auto">
          <a:xfrm>
            <a:off x="4408469" y="2492377"/>
            <a:ext cx="3375061"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b="1" i="0" dirty="0"/>
              <a:t>Poly-categorical structure</a:t>
            </a:r>
            <a:r>
              <a:rPr lang="en-US" sz="2000" i="0" dirty="0"/>
              <a:t> </a:t>
            </a:r>
          </a:p>
          <a:p>
            <a:pPr marL="0" indent="0">
              <a:buNone/>
            </a:pPr>
            <a:r>
              <a:rPr lang="en-US" sz="1800" i="0" dirty="0"/>
              <a:t>ESCO occupations can me mapped to multiple NACE sectors.</a:t>
            </a:r>
          </a:p>
        </p:txBody>
      </p:sp>
      <p:sp>
        <p:nvSpPr>
          <p:cNvPr id="5" name="Content Placeholder 2">
            <a:extLst>
              <a:ext uri="{FF2B5EF4-FFF2-40B4-BE49-F238E27FC236}">
                <a16:creationId xmlns:a16="http://schemas.microsoft.com/office/drawing/2014/main" id="{705197F6-202B-1B06-83B5-9EF80B5AD65B}"/>
              </a:ext>
            </a:extLst>
          </p:cNvPr>
          <p:cNvSpPr txBox="1">
            <a:spLocks/>
          </p:cNvSpPr>
          <p:nvPr/>
        </p:nvSpPr>
        <p:spPr bwMode="auto">
          <a:xfrm>
            <a:off x="8318643" y="2492377"/>
            <a:ext cx="3263757"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b="1" i="0" dirty="0"/>
              <a:t>Hybrid </a:t>
            </a:r>
          </a:p>
          <a:p>
            <a:pPr marL="0" indent="0">
              <a:buNone/>
            </a:pPr>
            <a:r>
              <a:rPr lang="en-US" sz="2000" b="1" i="0" dirty="0"/>
              <a:t>methodology</a:t>
            </a:r>
            <a:r>
              <a:rPr lang="en-US" sz="2000" i="0" dirty="0"/>
              <a:t> </a:t>
            </a:r>
          </a:p>
          <a:p>
            <a:pPr marL="0" indent="0">
              <a:buNone/>
            </a:pPr>
            <a:r>
              <a:rPr lang="en-US" sz="2000" i="0" dirty="0"/>
              <a:t>U</a:t>
            </a:r>
            <a:r>
              <a:rPr lang="en-US" sz="1800" i="0" dirty="0"/>
              <a:t>se artificial intelligence combined the work of with experts.</a:t>
            </a:r>
          </a:p>
        </p:txBody>
      </p:sp>
      <p:pic>
        <p:nvPicPr>
          <p:cNvPr id="9" name="Picture 8">
            <a:extLst>
              <a:ext uri="{FF2B5EF4-FFF2-40B4-BE49-F238E27FC236}">
                <a16:creationId xmlns:a16="http://schemas.microsoft.com/office/drawing/2014/main" id="{1446851A-6586-7EF1-D502-FE434F0AD0A4}"/>
              </a:ext>
            </a:extLst>
          </p:cNvPr>
          <p:cNvPicPr>
            <a:picLocks noChangeAspect="1"/>
          </p:cNvPicPr>
          <p:nvPr/>
        </p:nvPicPr>
        <p:blipFill>
          <a:blip r:embed="rId2"/>
          <a:stretch>
            <a:fillRect/>
          </a:stretch>
        </p:blipFill>
        <p:spPr>
          <a:xfrm>
            <a:off x="1060700" y="4466690"/>
            <a:ext cx="1685925" cy="1714500"/>
          </a:xfrm>
          <a:prstGeom prst="rect">
            <a:avLst/>
          </a:prstGeom>
        </p:spPr>
      </p:pic>
      <p:pic>
        <p:nvPicPr>
          <p:cNvPr id="11" name="Picture 10">
            <a:extLst>
              <a:ext uri="{FF2B5EF4-FFF2-40B4-BE49-F238E27FC236}">
                <a16:creationId xmlns:a16="http://schemas.microsoft.com/office/drawing/2014/main" id="{4775D4A9-ED56-BD12-D486-F7D06B872EAF}"/>
              </a:ext>
            </a:extLst>
          </p:cNvPr>
          <p:cNvPicPr>
            <a:picLocks noChangeAspect="1"/>
          </p:cNvPicPr>
          <p:nvPr/>
        </p:nvPicPr>
        <p:blipFill>
          <a:blip r:embed="rId3"/>
          <a:stretch>
            <a:fillRect/>
          </a:stretch>
        </p:blipFill>
        <p:spPr>
          <a:xfrm>
            <a:off x="4958624" y="4448183"/>
            <a:ext cx="2013900" cy="1955807"/>
          </a:xfrm>
          <a:prstGeom prst="rect">
            <a:avLst/>
          </a:prstGeom>
        </p:spPr>
      </p:pic>
      <p:pic>
        <p:nvPicPr>
          <p:cNvPr id="6" name="Picture 6" descr="Icon&#10;&#10;Description automatically generated">
            <a:extLst>
              <a:ext uri="{FF2B5EF4-FFF2-40B4-BE49-F238E27FC236}">
                <a16:creationId xmlns:a16="http://schemas.microsoft.com/office/drawing/2014/main" id="{A2E2EB16-4643-4F3E-1803-0292ED8C13C5}"/>
              </a:ext>
            </a:extLst>
          </p:cNvPr>
          <p:cNvPicPr>
            <a:picLocks noChangeAspect="1"/>
          </p:cNvPicPr>
          <p:nvPr/>
        </p:nvPicPr>
        <p:blipFill>
          <a:blip r:embed="rId4"/>
          <a:stretch>
            <a:fillRect/>
          </a:stretch>
        </p:blipFill>
        <p:spPr>
          <a:xfrm>
            <a:off x="8943833" y="4564165"/>
            <a:ext cx="1674126" cy="1494177"/>
          </a:xfrm>
          <a:prstGeom prst="rect">
            <a:avLst/>
          </a:prstGeom>
        </p:spPr>
      </p:pic>
    </p:spTree>
    <p:extLst>
      <p:ext uri="{BB962C8B-B14F-4D97-AF65-F5344CB8AC3E}">
        <p14:creationId xmlns:p14="http://schemas.microsoft.com/office/powerpoint/2010/main" val="746102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C537D-0803-B116-F2B3-E7E3E4B8D857}"/>
              </a:ext>
            </a:extLst>
          </p:cNvPr>
          <p:cNvSpPr>
            <a:spLocks noGrp="1"/>
          </p:cNvSpPr>
          <p:nvPr>
            <p:ph type="title"/>
          </p:nvPr>
        </p:nvSpPr>
        <p:spPr/>
        <p:txBody>
          <a:bodyPr/>
          <a:lstStyle/>
          <a:p>
            <a:r>
              <a:rPr lang="en-US" dirty="0"/>
              <a:t>Methodology</a:t>
            </a:r>
            <a:endParaRPr lang="en-150" dirty="0"/>
          </a:p>
        </p:txBody>
      </p:sp>
      <p:sp>
        <p:nvSpPr>
          <p:cNvPr id="4" name="Content Placeholder 2">
            <a:extLst>
              <a:ext uri="{FF2B5EF4-FFF2-40B4-BE49-F238E27FC236}">
                <a16:creationId xmlns:a16="http://schemas.microsoft.com/office/drawing/2014/main" id="{A1F722B8-EF07-BA5B-32A6-864F43D6D26C}"/>
              </a:ext>
            </a:extLst>
          </p:cNvPr>
          <p:cNvSpPr>
            <a:spLocks noGrp="1"/>
          </p:cNvSpPr>
          <p:nvPr>
            <p:ph idx="1"/>
          </p:nvPr>
        </p:nvSpPr>
        <p:spPr>
          <a:xfrm>
            <a:off x="2041133" y="2412363"/>
            <a:ext cx="1650715" cy="517952"/>
          </a:xfrm>
        </p:spPr>
        <p:txBody>
          <a:bodyPr/>
          <a:lstStyle/>
          <a:p>
            <a:r>
              <a:rPr lang="en-US" sz="2000" b="1" i="0" dirty="0">
                <a:solidFill>
                  <a:srgbClr val="FFD624"/>
                </a:solidFill>
              </a:rPr>
              <a:t>STEP 1</a:t>
            </a:r>
            <a:endParaRPr lang="en-150" sz="2000" b="1" i="0" dirty="0">
              <a:solidFill>
                <a:srgbClr val="FFD624"/>
              </a:solidFill>
            </a:endParaRPr>
          </a:p>
        </p:txBody>
      </p:sp>
      <p:cxnSp>
        <p:nvCxnSpPr>
          <p:cNvPr id="5" name="Straight Connector 4">
            <a:extLst>
              <a:ext uri="{FF2B5EF4-FFF2-40B4-BE49-F238E27FC236}">
                <a16:creationId xmlns:a16="http://schemas.microsoft.com/office/drawing/2014/main" id="{3ACE7342-B99F-E4B9-5CF4-2DCE5D1B9DEF}"/>
              </a:ext>
            </a:extLst>
          </p:cNvPr>
          <p:cNvCxnSpPr/>
          <p:nvPr/>
        </p:nvCxnSpPr>
        <p:spPr bwMode="auto">
          <a:xfrm>
            <a:off x="3687712" y="2277816"/>
            <a:ext cx="0" cy="735830"/>
          </a:xfrm>
          <a:prstGeom prst="line">
            <a:avLst/>
          </a:prstGeom>
          <a:noFill/>
          <a:ln w="19050" cap="flat" cmpd="sng" algn="ctr">
            <a:solidFill>
              <a:srgbClr val="FFD62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Content Placeholder 2">
            <a:extLst>
              <a:ext uri="{FF2B5EF4-FFF2-40B4-BE49-F238E27FC236}">
                <a16:creationId xmlns:a16="http://schemas.microsoft.com/office/drawing/2014/main" id="{6A74334A-7CD2-4768-EAC4-A100D9C1698B}"/>
              </a:ext>
            </a:extLst>
          </p:cNvPr>
          <p:cNvSpPr txBox="1">
            <a:spLocks/>
          </p:cNvSpPr>
          <p:nvPr/>
        </p:nvSpPr>
        <p:spPr bwMode="auto">
          <a:xfrm>
            <a:off x="3823343" y="2276475"/>
            <a:ext cx="6491907" cy="119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i="0" kern="0" dirty="0"/>
              <a:t>Collect OJVs published in the EURES portal </a:t>
            </a:r>
          </a:p>
          <a:p>
            <a:pPr marL="0" indent="0">
              <a:buNone/>
            </a:pPr>
            <a:r>
              <a:rPr lang="en-US" sz="1400" i="0" kern="0" dirty="0"/>
              <a:t>These are tagged with both ESCO occupations and NACE sectors</a:t>
            </a:r>
            <a:endParaRPr lang="en-150" sz="1600" i="0" kern="0" dirty="0"/>
          </a:p>
        </p:txBody>
      </p:sp>
      <p:sp>
        <p:nvSpPr>
          <p:cNvPr id="9" name="Content Placeholder 2">
            <a:extLst>
              <a:ext uri="{FF2B5EF4-FFF2-40B4-BE49-F238E27FC236}">
                <a16:creationId xmlns:a16="http://schemas.microsoft.com/office/drawing/2014/main" id="{C9EF7F6B-ECB1-0161-C72A-A044B9739B66}"/>
              </a:ext>
            </a:extLst>
          </p:cNvPr>
          <p:cNvSpPr txBox="1">
            <a:spLocks/>
          </p:cNvSpPr>
          <p:nvPr/>
        </p:nvSpPr>
        <p:spPr bwMode="auto">
          <a:xfrm>
            <a:off x="2041133" y="3261061"/>
            <a:ext cx="1650715" cy="51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1" i="0" kern="0" dirty="0">
                <a:solidFill>
                  <a:srgbClr val="FFD624"/>
                </a:solidFill>
              </a:rPr>
              <a:t>STEP 2</a:t>
            </a:r>
            <a:endParaRPr lang="en-150" sz="2000" b="1" i="0" kern="0" dirty="0">
              <a:solidFill>
                <a:srgbClr val="FFD624"/>
              </a:solidFill>
            </a:endParaRPr>
          </a:p>
        </p:txBody>
      </p:sp>
      <p:cxnSp>
        <p:nvCxnSpPr>
          <p:cNvPr id="10" name="Straight Connector 9">
            <a:extLst>
              <a:ext uri="{FF2B5EF4-FFF2-40B4-BE49-F238E27FC236}">
                <a16:creationId xmlns:a16="http://schemas.microsoft.com/office/drawing/2014/main" id="{6C04B81E-A84D-74F2-AA2B-8E60C1535047}"/>
              </a:ext>
            </a:extLst>
          </p:cNvPr>
          <p:cNvCxnSpPr/>
          <p:nvPr/>
        </p:nvCxnSpPr>
        <p:spPr bwMode="auto">
          <a:xfrm>
            <a:off x="3691848" y="3152122"/>
            <a:ext cx="0" cy="735830"/>
          </a:xfrm>
          <a:prstGeom prst="line">
            <a:avLst/>
          </a:prstGeom>
          <a:noFill/>
          <a:ln w="19050" cap="flat" cmpd="sng" algn="ctr">
            <a:solidFill>
              <a:srgbClr val="FFD62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Content Placeholder 2">
            <a:extLst>
              <a:ext uri="{FF2B5EF4-FFF2-40B4-BE49-F238E27FC236}">
                <a16:creationId xmlns:a16="http://schemas.microsoft.com/office/drawing/2014/main" id="{EC9088CA-770C-BD27-5464-9D3C26A84A2B}"/>
              </a:ext>
            </a:extLst>
          </p:cNvPr>
          <p:cNvSpPr txBox="1">
            <a:spLocks/>
          </p:cNvSpPr>
          <p:nvPr/>
        </p:nvSpPr>
        <p:spPr bwMode="auto">
          <a:xfrm>
            <a:off x="3823343" y="3213100"/>
            <a:ext cx="8018979" cy="119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i="0" kern="0" dirty="0"/>
              <a:t>Run statistical analysis, clean and structure the data</a:t>
            </a:r>
          </a:p>
          <a:p>
            <a:pPr marL="0" indent="0">
              <a:buNone/>
            </a:pPr>
            <a:r>
              <a:rPr lang="en-US" sz="1400" i="0" kern="0" dirty="0"/>
              <a:t>Patterns are detected and compared among vacancies</a:t>
            </a:r>
            <a:endParaRPr lang="en-150" sz="1600" i="0" kern="0" dirty="0"/>
          </a:p>
        </p:txBody>
      </p:sp>
      <p:sp>
        <p:nvSpPr>
          <p:cNvPr id="12" name="Content Placeholder 2">
            <a:extLst>
              <a:ext uri="{FF2B5EF4-FFF2-40B4-BE49-F238E27FC236}">
                <a16:creationId xmlns:a16="http://schemas.microsoft.com/office/drawing/2014/main" id="{1D3C74FE-1F16-CF9D-A75A-6E694DDC9A3E}"/>
              </a:ext>
            </a:extLst>
          </p:cNvPr>
          <p:cNvSpPr txBox="1">
            <a:spLocks/>
          </p:cNvSpPr>
          <p:nvPr/>
        </p:nvSpPr>
        <p:spPr bwMode="auto">
          <a:xfrm>
            <a:off x="2041133" y="4136708"/>
            <a:ext cx="1650715" cy="51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1" i="0" kern="0" dirty="0">
                <a:solidFill>
                  <a:srgbClr val="FFD624"/>
                </a:solidFill>
              </a:rPr>
              <a:t>STEP 3</a:t>
            </a:r>
            <a:endParaRPr lang="en-150" sz="2000" b="1" i="0" kern="0" dirty="0">
              <a:solidFill>
                <a:srgbClr val="FFD624"/>
              </a:solidFill>
            </a:endParaRPr>
          </a:p>
        </p:txBody>
      </p:sp>
      <p:cxnSp>
        <p:nvCxnSpPr>
          <p:cNvPr id="13" name="Straight Connector 12">
            <a:extLst>
              <a:ext uri="{FF2B5EF4-FFF2-40B4-BE49-F238E27FC236}">
                <a16:creationId xmlns:a16="http://schemas.microsoft.com/office/drawing/2014/main" id="{EE8642C2-AF25-7C73-3DB9-839B884A0EFE}"/>
              </a:ext>
            </a:extLst>
          </p:cNvPr>
          <p:cNvCxnSpPr/>
          <p:nvPr/>
        </p:nvCxnSpPr>
        <p:spPr bwMode="auto">
          <a:xfrm>
            <a:off x="3691848" y="4027769"/>
            <a:ext cx="0" cy="735830"/>
          </a:xfrm>
          <a:prstGeom prst="line">
            <a:avLst/>
          </a:prstGeom>
          <a:noFill/>
          <a:ln w="19050" cap="flat" cmpd="sng" algn="ctr">
            <a:solidFill>
              <a:srgbClr val="FFD62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Content Placeholder 2">
            <a:extLst>
              <a:ext uri="{FF2B5EF4-FFF2-40B4-BE49-F238E27FC236}">
                <a16:creationId xmlns:a16="http://schemas.microsoft.com/office/drawing/2014/main" id="{F297F26D-91A3-DF17-A269-0CF53BAD7A87}"/>
              </a:ext>
            </a:extLst>
          </p:cNvPr>
          <p:cNvSpPr txBox="1">
            <a:spLocks/>
          </p:cNvSpPr>
          <p:nvPr/>
        </p:nvSpPr>
        <p:spPr bwMode="auto">
          <a:xfrm>
            <a:off x="3823342" y="4102108"/>
            <a:ext cx="8224459" cy="66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i="0" kern="0" dirty="0"/>
              <a:t>Build a machine-learning classifier</a:t>
            </a:r>
          </a:p>
          <a:p>
            <a:pPr marL="0" indent="0">
              <a:buNone/>
            </a:pPr>
            <a:r>
              <a:rPr lang="en-US" sz="1400" i="0" kern="0" dirty="0"/>
              <a:t>The model is expected to learn to predict the NACE sector for ESCO occupations</a:t>
            </a:r>
            <a:endParaRPr lang="en-150" sz="1600" i="0" kern="0" dirty="0"/>
          </a:p>
        </p:txBody>
      </p:sp>
      <p:sp>
        <p:nvSpPr>
          <p:cNvPr id="27" name="Content Placeholder 2">
            <a:extLst>
              <a:ext uri="{FF2B5EF4-FFF2-40B4-BE49-F238E27FC236}">
                <a16:creationId xmlns:a16="http://schemas.microsoft.com/office/drawing/2014/main" id="{78B49801-8B41-B98B-77D3-B4C5360CB0BA}"/>
              </a:ext>
            </a:extLst>
          </p:cNvPr>
          <p:cNvSpPr txBox="1">
            <a:spLocks/>
          </p:cNvSpPr>
          <p:nvPr/>
        </p:nvSpPr>
        <p:spPr bwMode="auto">
          <a:xfrm>
            <a:off x="2041133" y="4992135"/>
            <a:ext cx="1650715" cy="51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1" i="0" kern="0" dirty="0">
                <a:solidFill>
                  <a:srgbClr val="FFD624"/>
                </a:solidFill>
              </a:rPr>
              <a:t>STEP 4</a:t>
            </a:r>
            <a:endParaRPr lang="en-150" sz="2000" b="1" i="0" kern="0" dirty="0">
              <a:solidFill>
                <a:srgbClr val="FFD624"/>
              </a:solidFill>
            </a:endParaRPr>
          </a:p>
        </p:txBody>
      </p:sp>
      <p:cxnSp>
        <p:nvCxnSpPr>
          <p:cNvPr id="28" name="Straight Connector 27">
            <a:extLst>
              <a:ext uri="{FF2B5EF4-FFF2-40B4-BE49-F238E27FC236}">
                <a16:creationId xmlns:a16="http://schemas.microsoft.com/office/drawing/2014/main" id="{C76C59FF-0E85-6540-51A4-0F1092668955}"/>
              </a:ext>
            </a:extLst>
          </p:cNvPr>
          <p:cNvCxnSpPr/>
          <p:nvPr/>
        </p:nvCxnSpPr>
        <p:spPr bwMode="auto">
          <a:xfrm>
            <a:off x="3691848" y="4883196"/>
            <a:ext cx="0" cy="735830"/>
          </a:xfrm>
          <a:prstGeom prst="line">
            <a:avLst/>
          </a:prstGeom>
          <a:noFill/>
          <a:ln w="19050" cap="flat" cmpd="sng" algn="ctr">
            <a:solidFill>
              <a:srgbClr val="FFD62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Content Placeholder 2">
            <a:extLst>
              <a:ext uri="{FF2B5EF4-FFF2-40B4-BE49-F238E27FC236}">
                <a16:creationId xmlns:a16="http://schemas.microsoft.com/office/drawing/2014/main" id="{75B0CE2C-491F-6102-4F68-E7F409ACDDD5}"/>
              </a:ext>
            </a:extLst>
          </p:cNvPr>
          <p:cNvSpPr txBox="1">
            <a:spLocks/>
          </p:cNvSpPr>
          <p:nvPr/>
        </p:nvSpPr>
        <p:spPr bwMode="auto">
          <a:xfrm>
            <a:off x="3823342" y="4974558"/>
            <a:ext cx="8553234" cy="119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i="0" kern="0" dirty="0"/>
              <a:t>Select the best performing model</a:t>
            </a:r>
          </a:p>
          <a:p>
            <a:pPr marL="0" indent="0">
              <a:buNone/>
            </a:pPr>
            <a:r>
              <a:rPr lang="en-US" sz="1400" i="0" kern="0" dirty="0"/>
              <a:t>Validate models using a past NACE-ESCO mapping done by the ESCO SECRETARIAT</a:t>
            </a:r>
            <a:endParaRPr lang="en-150" sz="1600" i="0" kern="0" dirty="0"/>
          </a:p>
        </p:txBody>
      </p:sp>
      <p:sp>
        <p:nvSpPr>
          <p:cNvPr id="30" name="Content Placeholder 2">
            <a:extLst>
              <a:ext uri="{FF2B5EF4-FFF2-40B4-BE49-F238E27FC236}">
                <a16:creationId xmlns:a16="http://schemas.microsoft.com/office/drawing/2014/main" id="{0D51EBF1-B1C1-7640-31D3-CE35726069A1}"/>
              </a:ext>
            </a:extLst>
          </p:cNvPr>
          <p:cNvSpPr txBox="1">
            <a:spLocks/>
          </p:cNvSpPr>
          <p:nvPr/>
        </p:nvSpPr>
        <p:spPr bwMode="auto">
          <a:xfrm>
            <a:off x="2041133" y="5816740"/>
            <a:ext cx="1650715" cy="51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1" i="0" kern="0" dirty="0">
                <a:solidFill>
                  <a:srgbClr val="FFD624"/>
                </a:solidFill>
              </a:rPr>
              <a:t>STEP 5</a:t>
            </a:r>
            <a:endParaRPr lang="en-150" sz="2000" b="1" i="0" kern="0" dirty="0">
              <a:solidFill>
                <a:srgbClr val="FFD624"/>
              </a:solidFill>
            </a:endParaRPr>
          </a:p>
        </p:txBody>
      </p:sp>
      <p:cxnSp>
        <p:nvCxnSpPr>
          <p:cNvPr id="31" name="Straight Connector 30">
            <a:extLst>
              <a:ext uri="{FF2B5EF4-FFF2-40B4-BE49-F238E27FC236}">
                <a16:creationId xmlns:a16="http://schemas.microsoft.com/office/drawing/2014/main" id="{169FE914-C9A7-BA0B-E37F-37AA6FB00CCF}"/>
              </a:ext>
            </a:extLst>
          </p:cNvPr>
          <p:cNvCxnSpPr/>
          <p:nvPr/>
        </p:nvCxnSpPr>
        <p:spPr bwMode="auto">
          <a:xfrm>
            <a:off x="3691848" y="5707801"/>
            <a:ext cx="0" cy="735830"/>
          </a:xfrm>
          <a:prstGeom prst="line">
            <a:avLst/>
          </a:prstGeom>
          <a:noFill/>
          <a:ln w="19050" cap="flat" cmpd="sng" algn="ctr">
            <a:solidFill>
              <a:srgbClr val="FFD62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Content Placeholder 2">
            <a:extLst>
              <a:ext uri="{FF2B5EF4-FFF2-40B4-BE49-F238E27FC236}">
                <a16:creationId xmlns:a16="http://schemas.microsoft.com/office/drawing/2014/main" id="{A72B23E3-8593-1B55-8A20-AD7BFB2A590E}"/>
              </a:ext>
            </a:extLst>
          </p:cNvPr>
          <p:cNvSpPr txBox="1">
            <a:spLocks/>
          </p:cNvSpPr>
          <p:nvPr/>
        </p:nvSpPr>
        <p:spPr bwMode="auto">
          <a:xfrm>
            <a:off x="3823341" y="5835060"/>
            <a:ext cx="8200127" cy="67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i="0" kern="0" dirty="0"/>
              <a:t>Run additional validations and quality checks</a:t>
            </a:r>
          </a:p>
        </p:txBody>
      </p:sp>
    </p:spTree>
    <p:extLst>
      <p:ext uri="{BB962C8B-B14F-4D97-AF65-F5344CB8AC3E}">
        <p14:creationId xmlns:p14="http://schemas.microsoft.com/office/powerpoint/2010/main" val="3074356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7863E0-49F1-599F-6610-7F822DAC52CE}"/>
              </a:ext>
            </a:extLst>
          </p:cNvPr>
          <p:cNvPicPr>
            <a:picLocks noChangeAspect="1"/>
          </p:cNvPicPr>
          <p:nvPr/>
        </p:nvPicPr>
        <p:blipFill>
          <a:blip r:embed="rId2"/>
          <a:stretch>
            <a:fillRect/>
          </a:stretch>
        </p:blipFill>
        <p:spPr>
          <a:xfrm>
            <a:off x="1327027" y="3267790"/>
            <a:ext cx="1197697" cy="1197697"/>
          </a:xfrm>
          <a:prstGeom prst="rect">
            <a:avLst/>
          </a:prstGeom>
        </p:spPr>
      </p:pic>
      <p:sp>
        <p:nvSpPr>
          <p:cNvPr id="2" name="Title 1">
            <a:extLst>
              <a:ext uri="{FF2B5EF4-FFF2-40B4-BE49-F238E27FC236}">
                <a16:creationId xmlns:a16="http://schemas.microsoft.com/office/drawing/2014/main" id="{4B5C537D-0803-B116-F2B3-E7E3E4B8D857}"/>
              </a:ext>
            </a:extLst>
          </p:cNvPr>
          <p:cNvSpPr>
            <a:spLocks noGrp="1"/>
          </p:cNvSpPr>
          <p:nvPr>
            <p:ph type="title"/>
          </p:nvPr>
        </p:nvSpPr>
        <p:spPr/>
        <p:txBody>
          <a:bodyPr/>
          <a:lstStyle/>
          <a:p>
            <a:r>
              <a:rPr lang="en-US" dirty="0"/>
              <a:t>Methodology</a:t>
            </a:r>
            <a:endParaRPr lang="en-150" dirty="0"/>
          </a:p>
        </p:txBody>
      </p:sp>
      <p:sp>
        <p:nvSpPr>
          <p:cNvPr id="4" name="Content Placeholder 2">
            <a:extLst>
              <a:ext uri="{FF2B5EF4-FFF2-40B4-BE49-F238E27FC236}">
                <a16:creationId xmlns:a16="http://schemas.microsoft.com/office/drawing/2014/main" id="{A1F722B8-EF07-BA5B-32A6-864F43D6D26C}"/>
              </a:ext>
            </a:extLst>
          </p:cNvPr>
          <p:cNvSpPr>
            <a:spLocks noGrp="1"/>
          </p:cNvSpPr>
          <p:nvPr>
            <p:ph idx="1"/>
          </p:nvPr>
        </p:nvSpPr>
        <p:spPr>
          <a:xfrm>
            <a:off x="2041133" y="2412363"/>
            <a:ext cx="1650715" cy="517952"/>
          </a:xfrm>
        </p:spPr>
        <p:txBody>
          <a:bodyPr/>
          <a:lstStyle/>
          <a:p>
            <a:r>
              <a:rPr lang="en-US" sz="2000" b="1" i="0" dirty="0">
                <a:solidFill>
                  <a:srgbClr val="FFD624"/>
                </a:solidFill>
              </a:rPr>
              <a:t>STEP 1</a:t>
            </a:r>
            <a:endParaRPr lang="en-150" sz="2000" b="1" i="0" dirty="0">
              <a:solidFill>
                <a:srgbClr val="FFD624"/>
              </a:solidFill>
            </a:endParaRPr>
          </a:p>
        </p:txBody>
      </p:sp>
      <p:cxnSp>
        <p:nvCxnSpPr>
          <p:cNvPr id="5" name="Straight Connector 4">
            <a:extLst>
              <a:ext uri="{FF2B5EF4-FFF2-40B4-BE49-F238E27FC236}">
                <a16:creationId xmlns:a16="http://schemas.microsoft.com/office/drawing/2014/main" id="{3ACE7342-B99F-E4B9-5CF4-2DCE5D1B9DEF}"/>
              </a:ext>
            </a:extLst>
          </p:cNvPr>
          <p:cNvCxnSpPr/>
          <p:nvPr/>
        </p:nvCxnSpPr>
        <p:spPr bwMode="auto">
          <a:xfrm>
            <a:off x="3687712" y="2277816"/>
            <a:ext cx="0" cy="735830"/>
          </a:xfrm>
          <a:prstGeom prst="line">
            <a:avLst/>
          </a:prstGeom>
          <a:noFill/>
          <a:ln w="19050" cap="flat" cmpd="sng" algn="ctr">
            <a:solidFill>
              <a:srgbClr val="FFD62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Content Placeholder 2">
            <a:extLst>
              <a:ext uri="{FF2B5EF4-FFF2-40B4-BE49-F238E27FC236}">
                <a16:creationId xmlns:a16="http://schemas.microsoft.com/office/drawing/2014/main" id="{6A74334A-7CD2-4768-EAC4-A100D9C1698B}"/>
              </a:ext>
            </a:extLst>
          </p:cNvPr>
          <p:cNvSpPr txBox="1">
            <a:spLocks/>
          </p:cNvSpPr>
          <p:nvPr/>
        </p:nvSpPr>
        <p:spPr bwMode="auto">
          <a:xfrm>
            <a:off x="3823343" y="2276475"/>
            <a:ext cx="6491907" cy="119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i="0" kern="0" dirty="0"/>
              <a:t>Collect OJVs published in the EURES portal </a:t>
            </a:r>
          </a:p>
          <a:p>
            <a:pPr marL="0" indent="0">
              <a:buNone/>
            </a:pPr>
            <a:r>
              <a:rPr lang="en-US" sz="1400" i="0" kern="0" dirty="0"/>
              <a:t>These are tagged with both ESCO occupations and NACE sectors</a:t>
            </a:r>
            <a:endParaRPr lang="en-150" sz="1600" i="0" kern="0" dirty="0"/>
          </a:p>
        </p:txBody>
      </p:sp>
      <p:sp>
        <p:nvSpPr>
          <p:cNvPr id="9" name="Content Placeholder 2">
            <a:extLst>
              <a:ext uri="{FF2B5EF4-FFF2-40B4-BE49-F238E27FC236}">
                <a16:creationId xmlns:a16="http://schemas.microsoft.com/office/drawing/2014/main" id="{C9EF7F6B-ECB1-0161-C72A-A044B9739B66}"/>
              </a:ext>
            </a:extLst>
          </p:cNvPr>
          <p:cNvSpPr txBox="1">
            <a:spLocks/>
          </p:cNvSpPr>
          <p:nvPr/>
        </p:nvSpPr>
        <p:spPr bwMode="auto">
          <a:xfrm>
            <a:off x="2041133" y="3261061"/>
            <a:ext cx="1650715" cy="51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1" i="0" kern="0" dirty="0">
                <a:solidFill>
                  <a:srgbClr val="FFD624"/>
                </a:solidFill>
              </a:rPr>
              <a:t>STEP 2</a:t>
            </a:r>
            <a:endParaRPr lang="en-150" sz="2000" b="1" i="0" kern="0" dirty="0">
              <a:solidFill>
                <a:srgbClr val="FFD624"/>
              </a:solidFill>
            </a:endParaRPr>
          </a:p>
        </p:txBody>
      </p:sp>
      <p:cxnSp>
        <p:nvCxnSpPr>
          <p:cNvPr id="10" name="Straight Connector 9">
            <a:extLst>
              <a:ext uri="{FF2B5EF4-FFF2-40B4-BE49-F238E27FC236}">
                <a16:creationId xmlns:a16="http://schemas.microsoft.com/office/drawing/2014/main" id="{6C04B81E-A84D-74F2-AA2B-8E60C1535047}"/>
              </a:ext>
            </a:extLst>
          </p:cNvPr>
          <p:cNvCxnSpPr/>
          <p:nvPr/>
        </p:nvCxnSpPr>
        <p:spPr bwMode="auto">
          <a:xfrm>
            <a:off x="3691848" y="3152122"/>
            <a:ext cx="0" cy="735830"/>
          </a:xfrm>
          <a:prstGeom prst="line">
            <a:avLst/>
          </a:prstGeom>
          <a:noFill/>
          <a:ln w="19050" cap="flat" cmpd="sng" algn="ctr">
            <a:solidFill>
              <a:srgbClr val="FFD62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Content Placeholder 2">
            <a:extLst>
              <a:ext uri="{FF2B5EF4-FFF2-40B4-BE49-F238E27FC236}">
                <a16:creationId xmlns:a16="http://schemas.microsoft.com/office/drawing/2014/main" id="{EC9088CA-770C-BD27-5464-9D3C26A84A2B}"/>
              </a:ext>
            </a:extLst>
          </p:cNvPr>
          <p:cNvSpPr txBox="1">
            <a:spLocks/>
          </p:cNvSpPr>
          <p:nvPr/>
        </p:nvSpPr>
        <p:spPr bwMode="auto">
          <a:xfrm>
            <a:off x="3823343" y="3213100"/>
            <a:ext cx="8018979" cy="119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i="0" kern="0" dirty="0"/>
              <a:t>Run statistical analysis, clean and structure the data</a:t>
            </a:r>
          </a:p>
          <a:p>
            <a:pPr marL="0" indent="0">
              <a:buNone/>
            </a:pPr>
            <a:r>
              <a:rPr lang="en-US" sz="1400" i="0" kern="0" dirty="0"/>
              <a:t>Patterns are detected and compared among vacancies</a:t>
            </a:r>
            <a:endParaRPr lang="en-150" sz="1600" i="0" kern="0" dirty="0"/>
          </a:p>
        </p:txBody>
      </p:sp>
      <p:sp>
        <p:nvSpPr>
          <p:cNvPr id="12" name="Content Placeholder 2">
            <a:extLst>
              <a:ext uri="{FF2B5EF4-FFF2-40B4-BE49-F238E27FC236}">
                <a16:creationId xmlns:a16="http://schemas.microsoft.com/office/drawing/2014/main" id="{1D3C74FE-1F16-CF9D-A75A-6E694DDC9A3E}"/>
              </a:ext>
            </a:extLst>
          </p:cNvPr>
          <p:cNvSpPr txBox="1">
            <a:spLocks/>
          </p:cNvSpPr>
          <p:nvPr/>
        </p:nvSpPr>
        <p:spPr bwMode="auto">
          <a:xfrm>
            <a:off x="2041133" y="4136708"/>
            <a:ext cx="1650715" cy="51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1" i="0" kern="0" dirty="0">
                <a:solidFill>
                  <a:srgbClr val="FFD624"/>
                </a:solidFill>
              </a:rPr>
              <a:t>STEP 3</a:t>
            </a:r>
            <a:endParaRPr lang="en-150" sz="2000" b="1" i="0" kern="0" dirty="0">
              <a:solidFill>
                <a:srgbClr val="FFD624"/>
              </a:solidFill>
            </a:endParaRPr>
          </a:p>
        </p:txBody>
      </p:sp>
      <p:cxnSp>
        <p:nvCxnSpPr>
          <p:cNvPr id="13" name="Straight Connector 12">
            <a:extLst>
              <a:ext uri="{FF2B5EF4-FFF2-40B4-BE49-F238E27FC236}">
                <a16:creationId xmlns:a16="http://schemas.microsoft.com/office/drawing/2014/main" id="{EE8642C2-AF25-7C73-3DB9-839B884A0EFE}"/>
              </a:ext>
            </a:extLst>
          </p:cNvPr>
          <p:cNvCxnSpPr/>
          <p:nvPr/>
        </p:nvCxnSpPr>
        <p:spPr bwMode="auto">
          <a:xfrm>
            <a:off x="3691848" y="4027769"/>
            <a:ext cx="0" cy="735830"/>
          </a:xfrm>
          <a:prstGeom prst="line">
            <a:avLst/>
          </a:prstGeom>
          <a:noFill/>
          <a:ln w="19050" cap="flat" cmpd="sng" algn="ctr">
            <a:solidFill>
              <a:srgbClr val="FFD62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Content Placeholder 2">
            <a:extLst>
              <a:ext uri="{FF2B5EF4-FFF2-40B4-BE49-F238E27FC236}">
                <a16:creationId xmlns:a16="http://schemas.microsoft.com/office/drawing/2014/main" id="{F297F26D-91A3-DF17-A269-0CF53BAD7A87}"/>
              </a:ext>
            </a:extLst>
          </p:cNvPr>
          <p:cNvSpPr txBox="1">
            <a:spLocks/>
          </p:cNvSpPr>
          <p:nvPr/>
        </p:nvSpPr>
        <p:spPr bwMode="auto">
          <a:xfrm>
            <a:off x="3823342" y="4102108"/>
            <a:ext cx="8224459" cy="66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i="0" kern="0" dirty="0"/>
              <a:t>Build a machine-learning classifier</a:t>
            </a:r>
          </a:p>
          <a:p>
            <a:pPr marL="0" indent="0">
              <a:buNone/>
            </a:pPr>
            <a:r>
              <a:rPr lang="en-US" sz="1400" i="0" kern="0" dirty="0"/>
              <a:t>The model is expected to learn to predict the NACE sector for ESCO occupations</a:t>
            </a:r>
            <a:endParaRPr lang="en-150" sz="1600" i="0" kern="0" dirty="0"/>
          </a:p>
        </p:txBody>
      </p:sp>
      <p:sp>
        <p:nvSpPr>
          <p:cNvPr id="27" name="Content Placeholder 2">
            <a:extLst>
              <a:ext uri="{FF2B5EF4-FFF2-40B4-BE49-F238E27FC236}">
                <a16:creationId xmlns:a16="http://schemas.microsoft.com/office/drawing/2014/main" id="{78B49801-8B41-B98B-77D3-B4C5360CB0BA}"/>
              </a:ext>
            </a:extLst>
          </p:cNvPr>
          <p:cNvSpPr txBox="1">
            <a:spLocks/>
          </p:cNvSpPr>
          <p:nvPr/>
        </p:nvSpPr>
        <p:spPr bwMode="auto">
          <a:xfrm>
            <a:off x="2041133" y="4992135"/>
            <a:ext cx="1650715" cy="51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1" i="0" kern="0" dirty="0">
                <a:solidFill>
                  <a:srgbClr val="FFD624"/>
                </a:solidFill>
              </a:rPr>
              <a:t>STEP 4</a:t>
            </a:r>
            <a:endParaRPr lang="en-150" sz="2000" b="1" i="0" kern="0" dirty="0">
              <a:solidFill>
                <a:srgbClr val="FFD624"/>
              </a:solidFill>
            </a:endParaRPr>
          </a:p>
        </p:txBody>
      </p:sp>
      <p:cxnSp>
        <p:nvCxnSpPr>
          <p:cNvPr id="28" name="Straight Connector 27">
            <a:extLst>
              <a:ext uri="{FF2B5EF4-FFF2-40B4-BE49-F238E27FC236}">
                <a16:creationId xmlns:a16="http://schemas.microsoft.com/office/drawing/2014/main" id="{C76C59FF-0E85-6540-51A4-0F1092668955}"/>
              </a:ext>
            </a:extLst>
          </p:cNvPr>
          <p:cNvCxnSpPr/>
          <p:nvPr/>
        </p:nvCxnSpPr>
        <p:spPr bwMode="auto">
          <a:xfrm>
            <a:off x="3691848" y="4883196"/>
            <a:ext cx="0" cy="735830"/>
          </a:xfrm>
          <a:prstGeom prst="line">
            <a:avLst/>
          </a:prstGeom>
          <a:noFill/>
          <a:ln w="19050" cap="flat" cmpd="sng" algn="ctr">
            <a:solidFill>
              <a:srgbClr val="FFD62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Content Placeholder 2">
            <a:extLst>
              <a:ext uri="{FF2B5EF4-FFF2-40B4-BE49-F238E27FC236}">
                <a16:creationId xmlns:a16="http://schemas.microsoft.com/office/drawing/2014/main" id="{75B0CE2C-491F-6102-4F68-E7F409ACDDD5}"/>
              </a:ext>
            </a:extLst>
          </p:cNvPr>
          <p:cNvSpPr txBox="1">
            <a:spLocks/>
          </p:cNvSpPr>
          <p:nvPr/>
        </p:nvSpPr>
        <p:spPr bwMode="auto">
          <a:xfrm>
            <a:off x="3823342" y="4974558"/>
            <a:ext cx="8553234" cy="119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i="0" kern="0" dirty="0"/>
              <a:t>Select the best performing model</a:t>
            </a:r>
          </a:p>
          <a:p>
            <a:pPr marL="0" indent="0">
              <a:buNone/>
            </a:pPr>
            <a:r>
              <a:rPr lang="en-US" sz="1400" i="0" kern="0" dirty="0"/>
              <a:t>Validate models using a past NACE-ESCO mapping done by the ESCO SECRETARIAT</a:t>
            </a:r>
            <a:endParaRPr lang="en-150" sz="1600" i="0" kern="0" dirty="0"/>
          </a:p>
        </p:txBody>
      </p:sp>
      <p:sp>
        <p:nvSpPr>
          <p:cNvPr id="30" name="Content Placeholder 2">
            <a:extLst>
              <a:ext uri="{FF2B5EF4-FFF2-40B4-BE49-F238E27FC236}">
                <a16:creationId xmlns:a16="http://schemas.microsoft.com/office/drawing/2014/main" id="{0D51EBF1-B1C1-7640-31D3-CE35726069A1}"/>
              </a:ext>
            </a:extLst>
          </p:cNvPr>
          <p:cNvSpPr txBox="1">
            <a:spLocks/>
          </p:cNvSpPr>
          <p:nvPr/>
        </p:nvSpPr>
        <p:spPr bwMode="auto">
          <a:xfrm>
            <a:off x="2041133" y="5816740"/>
            <a:ext cx="1650715" cy="51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1" i="0" kern="0" dirty="0">
                <a:solidFill>
                  <a:srgbClr val="FFD624"/>
                </a:solidFill>
              </a:rPr>
              <a:t>STEP 5</a:t>
            </a:r>
            <a:endParaRPr lang="en-150" sz="2000" b="1" i="0" kern="0" dirty="0">
              <a:solidFill>
                <a:srgbClr val="FFD624"/>
              </a:solidFill>
            </a:endParaRPr>
          </a:p>
        </p:txBody>
      </p:sp>
      <p:cxnSp>
        <p:nvCxnSpPr>
          <p:cNvPr id="31" name="Straight Connector 30">
            <a:extLst>
              <a:ext uri="{FF2B5EF4-FFF2-40B4-BE49-F238E27FC236}">
                <a16:creationId xmlns:a16="http://schemas.microsoft.com/office/drawing/2014/main" id="{169FE914-C9A7-BA0B-E37F-37AA6FB00CCF}"/>
              </a:ext>
            </a:extLst>
          </p:cNvPr>
          <p:cNvCxnSpPr/>
          <p:nvPr/>
        </p:nvCxnSpPr>
        <p:spPr bwMode="auto">
          <a:xfrm>
            <a:off x="3691848" y="5707801"/>
            <a:ext cx="0" cy="735830"/>
          </a:xfrm>
          <a:prstGeom prst="line">
            <a:avLst/>
          </a:prstGeom>
          <a:noFill/>
          <a:ln w="19050" cap="flat" cmpd="sng" algn="ctr">
            <a:solidFill>
              <a:srgbClr val="FFD62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Content Placeholder 2">
            <a:extLst>
              <a:ext uri="{FF2B5EF4-FFF2-40B4-BE49-F238E27FC236}">
                <a16:creationId xmlns:a16="http://schemas.microsoft.com/office/drawing/2014/main" id="{A72B23E3-8593-1B55-8A20-AD7BFB2A590E}"/>
              </a:ext>
            </a:extLst>
          </p:cNvPr>
          <p:cNvSpPr txBox="1">
            <a:spLocks/>
          </p:cNvSpPr>
          <p:nvPr/>
        </p:nvSpPr>
        <p:spPr bwMode="auto">
          <a:xfrm>
            <a:off x="3823341" y="5835060"/>
            <a:ext cx="8200127" cy="67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i="0" kern="0" dirty="0"/>
              <a:t>Run additional validations and quality checks</a:t>
            </a:r>
          </a:p>
        </p:txBody>
      </p:sp>
      <p:sp>
        <p:nvSpPr>
          <p:cNvPr id="15" name="Rectangle 14">
            <a:extLst>
              <a:ext uri="{FF2B5EF4-FFF2-40B4-BE49-F238E27FC236}">
                <a16:creationId xmlns:a16="http://schemas.microsoft.com/office/drawing/2014/main" id="{1F628031-46AC-8A40-83DB-3CBF1DEE6799}"/>
              </a:ext>
            </a:extLst>
          </p:cNvPr>
          <p:cNvSpPr/>
          <p:nvPr/>
        </p:nvSpPr>
        <p:spPr bwMode="auto">
          <a:xfrm>
            <a:off x="1646938" y="3130806"/>
            <a:ext cx="9852913" cy="735831"/>
          </a:xfrm>
          <a:prstGeom prst="rect">
            <a:avLst/>
          </a:prstGeom>
          <a:noFill/>
          <a:ln w="19050"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150" sz="1200" b="0" i="0" u="none" strike="noStrike" cap="none" normalizeH="0" baseline="0">
              <a:ln>
                <a:noFill/>
              </a:ln>
              <a:solidFill>
                <a:srgbClr val="0F5494"/>
              </a:solidFill>
              <a:effectLst/>
              <a:latin typeface="Verdana" pitchFamily="34" charset="0"/>
            </a:endParaRPr>
          </a:p>
        </p:txBody>
      </p:sp>
    </p:spTree>
    <p:extLst>
      <p:ext uri="{BB962C8B-B14F-4D97-AF65-F5344CB8AC3E}">
        <p14:creationId xmlns:p14="http://schemas.microsoft.com/office/powerpoint/2010/main" val="1533964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92F85-14AB-50EF-F0A4-BA4479366BA0}"/>
              </a:ext>
            </a:extLst>
          </p:cNvPr>
          <p:cNvSpPr>
            <a:spLocks noGrp="1"/>
          </p:cNvSpPr>
          <p:nvPr>
            <p:ph type="title"/>
          </p:nvPr>
        </p:nvSpPr>
        <p:spPr/>
        <p:txBody>
          <a:bodyPr/>
          <a:lstStyle/>
          <a:p>
            <a:r>
              <a:rPr lang="en-US" dirty="0"/>
              <a:t>The EURES dataset</a:t>
            </a:r>
            <a:endParaRPr lang="en-150" dirty="0"/>
          </a:p>
        </p:txBody>
      </p:sp>
      <p:sp>
        <p:nvSpPr>
          <p:cNvPr id="7" name="Content Placeholder 2">
            <a:extLst>
              <a:ext uri="{FF2B5EF4-FFF2-40B4-BE49-F238E27FC236}">
                <a16:creationId xmlns:a16="http://schemas.microsoft.com/office/drawing/2014/main" id="{F0CFE301-CE0F-04EF-B99A-9A1C724C9BF4}"/>
              </a:ext>
            </a:extLst>
          </p:cNvPr>
          <p:cNvSpPr>
            <a:spLocks noGrp="1"/>
          </p:cNvSpPr>
          <p:nvPr>
            <p:ph idx="1"/>
          </p:nvPr>
        </p:nvSpPr>
        <p:spPr>
          <a:xfrm>
            <a:off x="1243176" y="2829057"/>
            <a:ext cx="2448672" cy="517952"/>
          </a:xfrm>
        </p:spPr>
        <p:txBody>
          <a:bodyPr/>
          <a:lstStyle/>
          <a:p>
            <a:r>
              <a:rPr lang="en-US" sz="2000" b="1" i="0" dirty="0">
                <a:solidFill>
                  <a:srgbClr val="FFD624"/>
                </a:solidFill>
              </a:rPr>
              <a:t>VACANCIES</a:t>
            </a:r>
            <a:endParaRPr lang="en-150" sz="2000" b="1" i="0" dirty="0">
              <a:solidFill>
                <a:srgbClr val="FFD624"/>
              </a:solidFill>
            </a:endParaRPr>
          </a:p>
        </p:txBody>
      </p:sp>
      <p:cxnSp>
        <p:nvCxnSpPr>
          <p:cNvPr id="8" name="Straight Connector 7">
            <a:extLst>
              <a:ext uri="{FF2B5EF4-FFF2-40B4-BE49-F238E27FC236}">
                <a16:creationId xmlns:a16="http://schemas.microsoft.com/office/drawing/2014/main" id="{BB8B0FD0-AF4D-05CA-C664-FF8C5732D3EA}"/>
              </a:ext>
            </a:extLst>
          </p:cNvPr>
          <p:cNvCxnSpPr/>
          <p:nvPr/>
        </p:nvCxnSpPr>
        <p:spPr bwMode="auto">
          <a:xfrm>
            <a:off x="3687711" y="2694510"/>
            <a:ext cx="0" cy="735830"/>
          </a:xfrm>
          <a:prstGeom prst="line">
            <a:avLst/>
          </a:prstGeom>
          <a:noFill/>
          <a:ln w="19050" cap="flat" cmpd="sng" algn="ctr">
            <a:solidFill>
              <a:srgbClr val="FFD62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Content Placeholder 2">
            <a:extLst>
              <a:ext uri="{FF2B5EF4-FFF2-40B4-BE49-F238E27FC236}">
                <a16:creationId xmlns:a16="http://schemas.microsoft.com/office/drawing/2014/main" id="{5D6BE8C8-978A-9BF7-676C-B95D255BDCC8}"/>
              </a:ext>
            </a:extLst>
          </p:cNvPr>
          <p:cNvSpPr txBox="1">
            <a:spLocks/>
          </p:cNvSpPr>
          <p:nvPr/>
        </p:nvSpPr>
        <p:spPr bwMode="auto">
          <a:xfrm>
            <a:off x="3823342" y="2693169"/>
            <a:ext cx="7924921" cy="73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i="0" kern="0" dirty="0"/>
              <a:t>Number OJVs processed: 7,378,022</a:t>
            </a:r>
          </a:p>
          <a:p>
            <a:pPr marL="0" indent="0">
              <a:buNone/>
            </a:pPr>
            <a:r>
              <a:rPr lang="en-US" sz="2000" i="0" kern="0" dirty="0"/>
              <a:t>Number of connections ESCO occupation-NACE: 11,364,210</a:t>
            </a:r>
            <a:endParaRPr lang="en-US" sz="2000" i="0" kern="0" dirty="0">
              <a:ea typeface="Verdana"/>
            </a:endParaRPr>
          </a:p>
        </p:txBody>
      </p:sp>
      <p:sp>
        <p:nvSpPr>
          <p:cNvPr id="10" name="Content Placeholder 2">
            <a:extLst>
              <a:ext uri="{FF2B5EF4-FFF2-40B4-BE49-F238E27FC236}">
                <a16:creationId xmlns:a16="http://schemas.microsoft.com/office/drawing/2014/main" id="{EA22DA60-BB73-EFD3-05CD-1A64CE7E9804}"/>
              </a:ext>
            </a:extLst>
          </p:cNvPr>
          <p:cNvSpPr txBox="1">
            <a:spLocks/>
          </p:cNvSpPr>
          <p:nvPr/>
        </p:nvSpPr>
        <p:spPr bwMode="auto">
          <a:xfrm>
            <a:off x="2036997" y="3797087"/>
            <a:ext cx="1650715" cy="51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1" i="0" kern="0" dirty="0">
                <a:solidFill>
                  <a:srgbClr val="FFD624"/>
                </a:solidFill>
              </a:rPr>
              <a:t>NACE</a:t>
            </a:r>
            <a:endParaRPr lang="en-150" sz="2000" b="1" i="0" kern="0" dirty="0">
              <a:solidFill>
                <a:srgbClr val="FFD624"/>
              </a:solidFill>
            </a:endParaRPr>
          </a:p>
        </p:txBody>
      </p:sp>
      <p:cxnSp>
        <p:nvCxnSpPr>
          <p:cNvPr id="11" name="Straight Connector 10">
            <a:extLst>
              <a:ext uri="{FF2B5EF4-FFF2-40B4-BE49-F238E27FC236}">
                <a16:creationId xmlns:a16="http://schemas.microsoft.com/office/drawing/2014/main" id="{B11E75DC-1FD6-77D9-6D25-3550C06A6310}"/>
              </a:ext>
            </a:extLst>
          </p:cNvPr>
          <p:cNvCxnSpPr/>
          <p:nvPr/>
        </p:nvCxnSpPr>
        <p:spPr bwMode="auto">
          <a:xfrm>
            <a:off x="3687712" y="3688148"/>
            <a:ext cx="0" cy="735830"/>
          </a:xfrm>
          <a:prstGeom prst="line">
            <a:avLst/>
          </a:prstGeom>
          <a:noFill/>
          <a:ln w="19050" cap="flat" cmpd="sng" algn="ctr">
            <a:solidFill>
              <a:srgbClr val="FFD62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ontent Placeholder 2">
            <a:extLst>
              <a:ext uri="{FF2B5EF4-FFF2-40B4-BE49-F238E27FC236}">
                <a16:creationId xmlns:a16="http://schemas.microsoft.com/office/drawing/2014/main" id="{66542588-FF41-6570-2D8F-94931F482D77}"/>
              </a:ext>
            </a:extLst>
          </p:cNvPr>
          <p:cNvSpPr txBox="1">
            <a:spLocks/>
          </p:cNvSpPr>
          <p:nvPr/>
        </p:nvSpPr>
        <p:spPr bwMode="auto">
          <a:xfrm>
            <a:off x="3823343" y="4872172"/>
            <a:ext cx="6331660" cy="48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i="0" kern="0" dirty="0"/>
              <a:t>Number of ESCO occupations: 2,871/3,008</a:t>
            </a:r>
          </a:p>
        </p:txBody>
      </p:sp>
      <p:sp>
        <p:nvSpPr>
          <p:cNvPr id="13" name="Content Placeholder 2">
            <a:extLst>
              <a:ext uri="{FF2B5EF4-FFF2-40B4-BE49-F238E27FC236}">
                <a16:creationId xmlns:a16="http://schemas.microsoft.com/office/drawing/2014/main" id="{CAE0F8BA-C064-4657-860D-D016F54019ED}"/>
              </a:ext>
            </a:extLst>
          </p:cNvPr>
          <p:cNvSpPr txBox="1">
            <a:spLocks/>
          </p:cNvSpPr>
          <p:nvPr/>
        </p:nvSpPr>
        <p:spPr bwMode="auto">
          <a:xfrm>
            <a:off x="2036997" y="4835965"/>
            <a:ext cx="1650715" cy="51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1" i="0" kern="0" dirty="0">
                <a:solidFill>
                  <a:srgbClr val="FFD624"/>
                </a:solidFill>
              </a:rPr>
              <a:t>ESCO</a:t>
            </a:r>
            <a:endParaRPr lang="en-150" sz="2000" b="1" i="0" kern="0" dirty="0">
              <a:solidFill>
                <a:srgbClr val="FFD624"/>
              </a:solidFill>
            </a:endParaRPr>
          </a:p>
        </p:txBody>
      </p:sp>
      <p:cxnSp>
        <p:nvCxnSpPr>
          <p:cNvPr id="14" name="Straight Connector 13">
            <a:extLst>
              <a:ext uri="{FF2B5EF4-FFF2-40B4-BE49-F238E27FC236}">
                <a16:creationId xmlns:a16="http://schemas.microsoft.com/office/drawing/2014/main" id="{0B7CFC4F-9DF1-7A87-9702-BB82D1AC1E85}"/>
              </a:ext>
            </a:extLst>
          </p:cNvPr>
          <p:cNvCxnSpPr/>
          <p:nvPr/>
        </p:nvCxnSpPr>
        <p:spPr bwMode="auto">
          <a:xfrm>
            <a:off x="3687712" y="4727026"/>
            <a:ext cx="0" cy="735830"/>
          </a:xfrm>
          <a:prstGeom prst="line">
            <a:avLst/>
          </a:prstGeom>
          <a:noFill/>
          <a:ln w="19050" cap="flat" cmpd="sng" algn="ctr">
            <a:solidFill>
              <a:srgbClr val="FFD62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Content Placeholder 2">
            <a:extLst>
              <a:ext uri="{FF2B5EF4-FFF2-40B4-BE49-F238E27FC236}">
                <a16:creationId xmlns:a16="http://schemas.microsoft.com/office/drawing/2014/main" id="{D03CD4B4-5FD6-8CA5-9EBC-2AB722524EE9}"/>
              </a:ext>
            </a:extLst>
          </p:cNvPr>
          <p:cNvSpPr txBox="1">
            <a:spLocks/>
          </p:cNvSpPr>
          <p:nvPr/>
        </p:nvSpPr>
        <p:spPr bwMode="auto">
          <a:xfrm>
            <a:off x="3823343" y="3725317"/>
            <a:ext cx="6224784" cy="66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2000" i="0" kern="0" dirty="0"/>
              <a:t>Number of NACE sectors level 4: 602/615 </a:t>
            </a:r>
          </a:p>
          <a:p>
            <a:pPr marL="0" indent="0">
              <a:buNone/>
            </a:pPr>
            <a:r>
              <a:rPr lang="en-US" sz="2000" i="0" kern="0" dirty="0"/>
              <a:t>Number of NACE sectors level 1: 21/21 </a:t>
            </a:r>
            <a:endParaRPr lang="en-150" sz="1600" i="0" kern="0" dirty="0"/>
          </a:p>
        </p:txBody>
      </p:sp>
    </p:spTree>
    <p:extLst>
      <p:ext uri="{BB962C8B-B14F-4D97-AF65-F5344CB8AC3E}">
        <p14:creationId xmlns:p14="http://schemas.microsoft.com/office/powerpoint/2010/main" val="66055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07A1-6BB3-0AB7-EE07-52309C7A8FC1}"/>
              </a:ext>
            </a:extLst>
          </p:cNvPr>
          <p:cNvSpPr>
            <a:spLocks noGrp="1"/>
          </p:cNvSpPr>
          <p:nvPr>
            <p:ph type="title"/>
          </p:nvPr>
        </p:nvSpPr>
        <p:spPr/>
        <p:txBody>
          <a:bodyPr/>
          <a:lstStyle/>
          <a:p>
            <a:r>
              <a:rPr lang="en-US" dirty="0"/>
              <a:t>First insights – NACE structure and EURES OJVs</a:t>
            </a:r>
            <a:endParaRPr lang="en-150" dirty="0"/>
          </a:p>
        </p:txBody>
      </p:sp>
      <p:sp>
        <p:nvSpPr>
          <p:cNvPr id="12" name="TextBox 11">
            <a:extLst>
              <a:ext uri="{FF2B5EF4-FFF2-40B4-BE49-F238E27FC236}">
                <a16:creationId xmlns:a16="http://schemas.microsoft.com/office/drawing/2014/main" id="{10729F18-02B1-8AC5-51F2-EFD2F58DB74F}"/>
              </a:ext>
            </a:extLst>
          </p:cNvPr>
          <p:cNvSpPr txBox="1"/>
          <p:nvPr/>
        </p:nvSpPr>
        <p:spPr>
          <a:xfrm>
            <a:off x="471031" y="5959011"/>
            <a:ext cx="5527497" cy="553998"/>
          </a:xfrm>
          <a:prstGeom prst="rect">
            <a:avLst/>
          </a:prstGeom>
          <a:noFill/>
        </p:spPr>
        <p:txBody>
          <a:bodyPr wrap="square" rtlCol="0">
            <a:spAutoFit/>
          </a:bodyPr>
          <a:lstStyle/>
          <a:p>
            <a:r>
              <a:rPr lang="en-GB" sz="1600" b="1" dirty="0">
                <a:solidFill>
                  <a:srgbClr val="0F5494"/>
                </a:solidFill>
                <a:latin typeface="WordVisi_MSFontService"/>
              </a:rPr>
              <a:t>Size of NACE first-level groups</a:t>
            </a:r>
            <a:endParaRPr lang="en-GB" sz="1600" b="1" i="0" dirty="0">
              <a:solidFill>
                <a:srgbClr val="0F5494"/>
              </a:solidFill>
              <a:effectLst/>
              <a:latin typeface="WordVisi_MSFontService"/>
            </a:endParaRPr>
          </a:p>
          <a:p>
            <a:r>
              <a:rPr lang="en-GB" sz="1400" i="1" dirty="0">
                <a:solidFill>
                  <a:srgbClr val="0F5494"/>
                </a:solidFill>
                <a:latin typeface="WordVisi_MSFontService"/>
              </a:rPr>
              <a:t>Source: NACE REV.2, ESCO elaboration</a:t>
            </a:r>
            <a:endParaRPr lang="en-150" sz="1400" i="1" dirty="0">
              <a:solidFill>
                <a:srgbClr val="0F5494"/>
              </a:solidFill>
            </a:endParaRPr>
          </a:p>
        </p:txBody>
      </p:sp>
      <p:sp>
        <p:nvSpPr>
          <p:cNvPr id="13" name="TextBox 12">
            <a:extLst>
              <a:ext uri="{FF2B5EF4-FFF2-40B4-BE49-F238E27FC236}">
                <a16:creationId xmlns:a16="http://schemas.microsoft.com/office/drawing/2014/main" id="{A41326E2-F1CE-E768-D6FD-215564154A06}"/>
              </a:ext>
            </a:extLst>
          </p:cNvPr>
          <p:cNvSpPr txBox="1"/>
          <p:nvPr/>
        </p:nvSpPr>
        <p:spPr>
          <a:xfrm>
            <a:off x="6709767" y="5984286"/>
            <a:ext cx="5527497" cy="553998"/>
          </a:xfrm>
          <a:prstGeom prst="rect">
            <a:avLst/>
          </a:prstGeom>
          <a:noFill/>
        </p:spPr>
        <p:txBody>
          <a:bodyPr wrap="square" rtlCol="0">
            <a:spAutoFit/>
          </a:bodyPr>
          <a:lstStyle/>
          <a:p>
            <a:r>
              <a:rPr lang="en-GB" sz="1600" b="1" dirty="0">
                <a:solidFill>
                  <a:srgbClr val="0F5494"/>
                </a:solidFill>
                <a:latin typeface="WordVisi_MSFontService"/>
              </a:rPr>
              <a:t>Size of NACE first-level groups</a:t>
            </a:r>
            <a:endParaRPr lang="en-GB" sz="1600" b="1" i="0" dirty="0">
              <a:solidFill>
                <a:srgbClr val="0F5494"/>
              </a:solidFill>
              <a:effectLst/>
              <a:latin typeface="WordVisi_MSFontService"/>
            </a:endParaRPr>
          </a:p>
          <a:p>
            <a:r>
              <a:rPr lang="en-GB" sz="1400" i="1" dirty="0">
                <a:solidFill>
                  <a:srgbClr val="0F5494"/>
                </a:solidFill>
                <a:latin typeface="WordVisi_MSFontService"/>
              </a:rPr>
              <a:t>Source: EURES data, ESCO elaboration</a:t>
            </a:r>
            <a:endParaRPr lang="en-150" sz="1400" i="1" dirty="0">
              <a:solidFill>
                <a:srgbClr val="0F5494"/>
              </a:solidFill>
            </a:endParaRPr>
          </a:p>
        </p:txBody>
      </p:sp>
      <p:pic>
        <p:nvPicPr>
          <p:cNvPr id="15" name="Picture 14">
            <a:extLst>
              <a:ext uri="{FF2B5EF4-FFF2-40B4-BE49-F238E27FC236}">
                <a16:creationId xmlns:a16="http://schemas.microsoft.com/office/drawing/2014/main" id="{E19A1E59-EF26-665A-0B1A-82A84DA7D9DE}"/>
              </a:ext>
            </a:extLst>
          </p:cNvPr>
          <p:cNvPicPr>
            <a:picLocks noChangeAspect="1"/>
          </p:cNvPicPr>
          <p:nvPr/>
        </p:nvPicPr>
        <p:blipFill rotWithShape="1">
          <a:blip r:embed="rId2"/>
          <a:srcRect r="2873"/>
          <a:stretch/>
        </p:blipFill>
        <p:spPr>
          <a:xfrm>
            <a:off x="6512925" y="2151605"/>
            <a:ext cx="5513977" cy="3834599"/>
          </a:xfrm>
          <a:prstGeom prst="rect">
            <a:avLst/>
          </a:prstGeom>
        </p:spPr>
      </p:pic>
      <p:pic>
        <p:nvPicPr>
          <p:cNvPr id="17" name="Picture 16">
            <a:extLst>
              <a:ext uri="{FF2B5EF4-FFF2-40B4-BE49-F238E27FC236}">
                <a16:creationId xmlns:a16="http://schemas.microsoft.com/office/drawing/2014/main" id="{A1A8DAC0-D840-29B5-BCDF-70953F27729F}"/>
              </a:ext>
            </a:extLst>
          </p:cNvPr>
          <p:cNvPicPr>
            <a:picLocks noChangeAspect="1"/>
          </p:cNvPicPr>
          <p:nvPr/>
        </p:nvPicPr>
        <p:blipFill rotWithShape="1">
          <a:blip r:embed="rId3"/>
          <a:srcRect r="2380"/>
          <a:stretch/>
        </p:blipFill>
        <p:spPr>
          <a:xfrm>
            <a:off x="0" y="2276475"/>
            <a:ext cx="6374148" cy="3615203"/>
          </a:xfrm>
          <a:prstGeom prst="rect">
            <a:avLst/>
          </a:prstGeom>
        </p:spPr>
      </p:pic>
    </p:spTree>
    <p:extLst>
      <p:ext uri="{BB962C8B-B14F-4D97-AF65-F5344CB8AC3E}">
        <p14:creationId xmlns:p14="http://schemas.microsoft.com/office/powerpoint/2010/main" val="4241554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07A1-6BB3-0AB7-EE07-52309C7A8FC1}"/>
              </a:ext>
            </a:extLst>
          </p:cNvPr>
          <p:cNvSpPr>
            <a:spLocks noGrp="1"/>
          </p:cNvSpPr>
          <p:nvPr>
            <p:ph type="title"/>
          </p:nvPr>
        </p:nvSpPr>
        <p:spPr/>
        <p:txBody>
          <a:bodyPr/>
          <a:lstStyle/>
          <a:p>
            <a:r>
              <a:rPr lang="en-US" dirty="0"/>
              <a:t>First insights – EU STATISTICS and EURES OJVs</a:t>
            </a:r>
            <a:endParaRPr lang="en-150" dirty="0"/>
          </a:p>
        </p:txBody>
      </p:sp>
      <p:sp>
        <p:nvSpPr>
          <p:cNvPr id="12" name="TextBox 11">
            <a:extLst>
              <a:ext uri="{FF2B5EF4-FFF2-40B4-BE49-F238E27FC236}">
                <a16:creationId xmlns:a16="http://schemas.microsoft.com/office/drawing/2014/main" id="{10729F18-02B1-8AC5-51F2-EFD2F58DB74F}"/>
              </a:ext>
            </a:extLst>
          </p:cNvPr>
          <p:cNvSpPr txBox="1"/>
          <p:nvPr/>
        </p:nvSpPr>
        <p:spPr>
          <a:xfrm>
            <a:off x="471031" y="5959011"/>
            <a:ext cx="5527497" cy="553998"/>
          </a:xfrm>
          <a:prstGeom prst="rect">
            <a:avLst/>
          </a:prstGeom>
          <a:noFill/>
        </p:spPr>
        <p:txBody>
          <a:bodyPr wrap="square" rtlCol="0">
            <a:spAutoFit/>
          </a:bodyPr>
          <a:lstStyle/>
          <a:p>
            <a:r>
              <a:rPr lang="en-GB" sz="1600" b="1" dirty="0">
                <a:solidFill>
                  <a:srgbClr val="0F5494"/>
                </a:solidFill>
                <a:latin typeface="WordVisi_MSFontService"/>
              </a:rPr>
              <a:t>Employment shares in the European Union (2021)</a:t>
            </a:r>
            <a:endParaRPr lang="en-GB" sz="1600" b="1" i="0" dirty="0">
              <a:solidFill>
                <a:srgbClr val="0F5494"/>
              </a:solidFill>
              <a:effectLst/>
              <a:latin typeface="WordVisi_MSFontService"/>
            </a:endParaRPr>
          </a:p>
          <a:p>
            <a:r>
              <a:rPr lang="en-GB" sz="1400" i="1" dirty="0">
                <a:solidFill>
                  <a:srgbClr val="0F5494"/>
                </a:solidFill>
                <a:latin typeface="WordVisi_MSFontService"/>
              </a:rPr>
              <a:t>Source: EUROSTAT </a:t>
            </a:r>
            <a:r>
              <a:rPr lang="en-GB" sz="1400" dirty="0">
                <a:solidFill>
                  <a:srgbClr val="0F5494"/>
                </a:solidFill>
                <a:latin typeface="WordVisi_MSFontService"/>
              </a:rPr>
              <a:t>[LFSA_EPGN62]</a:t>
            </a:r>
            <a:r>
              <a:rPr lang="en-GB" sz="1400" i="1" dirty="0">
                <a:solidFill>
                  <a:srgbClr val="0F5494"/>
                </a:solidFill>
                <a:latin typeface="WordVisi_MSFontService"/>
              </a:rPr>
              <a:t>, ESCO elaboration</a:t>
            </a:r>
            <a:endParaRPr lang="en-150" sz="1400" i="1" dirty="0">
              <a:solidFill>
                <a:srgbClr val="0F5494"/>
              </a:solidFill>
            </a:endParaRPr>
          </a:p>
        </p:txBody>
      </p:sp>
      <p:sp>
        <p:nvSpPr>
          <p:cNvPr id="13" name="TextBox 12">
            <a:extLst>
              <a:ext uri="{FF2B5EF4-FFF2-40B4-BE49-F238E27FC236}">
                <a16:creationId xmlns:a16="http://schemas.microsoft.com/office/drawing/2014/main" id="{A41326E2-F1CE-E768-D6FD-215564154A06}"/>
              </a:ext>
            </a:extLst>
          </p:cNvPr>
          <p:cNvSpPr txBox="1"/>
          <p:nvPr/>
        </p:nvSpPr>
        <p:spPr>
          <a:xfrm>
            <a:off x="6709767" y="5984286"/>
            <a:ext cx="5527497" cy="553998"/>
          </a:xfrm>
          <a:prstGeom prst="rect">
            <a:avLst/>
          </a:prstGeom>
          <a:noFill/>
        </p:spPr>
        <p:txBody>
          <a:bodyPr wrap="square" rtlCol="0">
            <a:spAutoFit/>
          </a:bodyPr>
          <a:lstStyle/>
          <a:p>
            <a:r>
              <a:rPr lang="en-GB" sz="1600" b="1" dirty="0">
                <a:solidFill>
                  <a:srgbClr val="0F5494"/>
                </a:solidFill>
                <a:latin typeface="WordVisi_MSFontService"/>
              </a:rPr>
              <a:t>Size of NACE first-level groups</a:t>
            </a:r>
            <a:endParaRPr lang="en-GB" sz="1600" b="1" i="0" dirty="0">
              <a:solidFill>
                <a:srgbClr val="0F5494"/>
              </a:solidFill>
              <a:effectLst/>
              <a:latin typeface="WordVisi_MSFontService"/>
            </a:endParaRPr>
          </a:p>
          <a:p>
            <a:r>
              <a:rPr lang="en-GB" sz="1400" i="1" dirty="0">
                <a:solidFill>
                  <a:srgbClr val="0F5494"/>
                </a:solidFill>
                <a:latin typeface="WordVisi_MSFontService"/>
              </a:rPr>
              <a:t>Source: EURES data, ESCO elaboration</a:t>
            </a:r>
            <a:endParaRPr lang="en-150" sz="1400" i="1" dirty="0">
              <a:solidFill>
                <a:srgbClr val="0F5494"/>
              </a:solidFill>
            </a:endParaRPr>
          </a:p>
        </p:txBody>
      </p:sp>
      <p:pic>
        <p:nvPicPr>
          <p:cNvPr id="15" name="Picture 14">
            <a:extLst>
              <a:ext uri="{FF2B5EF4-FFF2-40B4-BE49-F238E27FC236}">
                <a16:creationId xmlns:a16="http://schemas.microsoft.com/office/drawing/2014/main" id="{E19A1E59-EF26-665A-0B1A-82A84DA7D9DE}"/>
              </a:ext>
            </a:extLst>
          </p:cNvPr>
          <p:cNvPicPr>
            <a:picLocks noChangeAspect="1"/>
          </p:cNvPicPr>
          <p:nvPr/>
        </p:nvPicPr>
        <p:blipFill rotWithShape="1">
          <a:blip r:embed="rId2"/>
          <a:srcRect r="2873"/>
          <a:stretch/>
        </p:blipFill>
        <p:spPr>
          <a:xfrm>
            <a:off x="6512925" y="2151605"/>
            <a:ext cx="5513977" cy="3834599"/>
          </a:xfrm>
          <a:prstGeom prst="rect">
            <a:avLst/>
          </a:prstGeom>
        </p:spPr>
      </p:pic>
      <p:pic>
        <p:nvPicPr>
          <p:cNvPr id="6" name="Picture 5">
            <a:extLst>
              <a:ext uri="{FF2B5EF4-FFF2-40B4-BE49-F238E27FC236}">
                <a16:creationId xmlns:a16="http://schemas.microsoft.com/office/drawing/2014/main" id="{1308E54B-3F6B-28AA-C609-7FC8A0C7BA76}"/>
              </a:ext>
            </a:extLst>
          </p:cNvPr>
          <p:cNvPicPr>
            <a:picLocks noChangeAspect="1"/>
          </p:cNvPicPr>
          <p:nvPr/>
        </p:nvPicPr>
        <p:blipFill>
          <a:blip r:embed="rId3"/>
          <a:stretch>
            <a:fillRect/>
          </a:stretch>
        </p:blipFill>
        <p:spPr>
          <a:xfrm>
            <a:off x="546986" y="2900600"/>
            <a:ext cx="5451542" cy="2965944"/>
          </a:xfrm>
          <a:prstGeom prst="rect">
            <a:avLst/>
          </a:prstGeom>
        </p:spPr>
      </p:pic>
    </p:spTree>
    <p:extLst>
      <p:ext uri="{BB962C8B-B14F-4D97-AF65-F5344CB8AC3E}">
        <p14:creationId xmlns:p14="http://schemas.microsoft.com/office/powerpoint/2010/main" val="2655277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8AD1-F495-5B4E-B2FD-13C4DC9B543B}"/>
              </a:ext>
            </a:extLst>
          </p:cNvPr>
          <p:cNvSpPr>
            <a:spLocks noGrp="1"/>
          </p:cNvSpPr>
          <p:nvPr>
            <p:ph type="title"/>
          </p:nvPr>
        </p:nvSpPr>
        <p:spPr/>
        <p:txBody>
          <a:bodyPr/>
          <a:lstStyle/>
          <a:p>
            <a:r>
              <a:rPr lang="en-BE" dirty="0"/>
              <a:t>Discussion</a:t>
            </a:r>
          </a:p>
        </p:txBody>
      </p:sp>
      <p:graphicFrame>
        <p:nvGraphicFramePr>
          <p:cNvPr id="4" name="Content Placeholder 3">
            <a:extLst>
              <a:ext uri="{FF2B5EF4-FFF2-40B4-BE49-F238E27FC236}">
                <a16:creationId xmlns:a16="http://schemas.microsoft.com/office/drawing/2014/main" id="{ED17D47D-46D9-B649-A9DA-D271F8CDFC5D}"/>
              </a:ext>
            </a:extLst>
          </p:cNvPr>
          <p:cNvGraphicFramePr>
            <a:graphicFrameLocks/>
          </p:cNvGraphicFramePr>
          <p:nvPr>
            <p:extLst>
              <p:ext uri="{D42A27DB-BD31-4B8C-83A1-F6EECF244321}">
                <p14:modId xmlns:p14="http://schemas.microsoft.com/office/powerpoint/2010/main" val="3051645590"/>
              </p:ext>
            </p:extLst>
          </p:nvPr>
        </p:nvGraphicFramePr>
        <p:xfrm>
          <a:off x="609600" y="2492376"/>
          <a:ext cx="10972800" cy="3529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410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Verdana"/>
              </a:rPr>
              <a:t>Discussion</a:t>
            </a:r>
            <a:endParaRPr lang="en-US" dirty="0">
              <a:ea typeface="Verdan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9066613"/>
              </p:ext>
            </p:extLst>
          </p:nvPr>
        </p:nvGraphicFramePr>
        <p:xfrm>
          <a:off x="609600" y="2492376"/>
          <a:ext cx="10972800" cy="352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588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19E9-1830-9F4B-848E-9BB3A4EDC763}"/>
              </a:ext>
            </a:extLst>
          </p:cNvPr>
          <p:cNvSpPr>
            <a:spLocks noGrp="1"/>
          </p:cNvSpPr>
          <p:nvPr>
            <p:ph type="title"/>
          </p:nvPr>
        </p:nvSpPr>
        <p:spPr/>
        <p:txBody>
          <a:bodyPr/>
          <a:lstStyle/>
          <a:p>
            <a:r>
              <a:rPr lang="en-BE" dirty="0"/>
              <a:t>State of play: the ESCO hierarchy</a:t>
            </a:r>
          </a:p>
        </p:txBody>
      </p:sp>
      <p:sp>
        <p:nvSpPr>
          <p:cNvPr id="3" name="Content Placeholder 2">
            <a:extLst>
              <a:ext uri="{FF2B5EF4-FFF2-40B4-BE49-F238E27FC236}">
                <a16:creationId xmlns:a16="http://schemas.microsoft.com/office/drawing/2014/main" id="{071D76C2-F572-DB41-A366-6B97F17478A4}"/>
              </a:ext>
            </a:extLst>
          </p:cNvPr>
          <p:cNvSpPr>
            <a:spLocks noGrp="1"/>
          </p:cNvSpPr>
          <p:nvPr>
            <p:ph idx="1"/>
          </p:nvPr>
        </p:nvSpPr>
        <p:spPr/>
        <p:txBody>
          <a:bodyPr/>
          <a:lstStyle/>
          <a:p>
            <a:pPr>
              <a:buClr>
                <a:srgbClr val="002060"/>
              </a:buClr>
              <a:buFont typeface="Arial" panose="020B0604020202020204" pitchFamily="34" charset="0"/>
              <a:buChar char="•"/>
            </a:pPr>
            <a:r>
              <a:rPr lang="cs-CZ" sz="2000" dirty="0"/>
              <a:t>Mono-hierarchy </a:t>
            </a:r>
            <a:r>
              <a:rPr lang="cs-CZ" sz="2000" dirty="0" err="1"/>
              <a:t>based</a:t>
            </a:r>
            <a:r>
              <a:rPr lang="cs-CZ" sz="2000" dirty="0"/>
              <a:t> on </a:t>
            </a:r>
            <a:r>
              <a:rPr lang="cs-CZ" sz="2000" dirty="0" err="1"/>
              <a:t>the</a:t>
            </a:r>
            <a:r>
              <a:rPr lang="cs-CZ" sz="2000" dirty="0"/>
              <a:t> top-</a:t>
            </a:r>
            <a:r>
              <a:rPr lang="cs-CZ" sz="2000" dirty="0" err="1"/>
              <a:t>down</a:t>
            </a:r>
            <a:r>
              <a:rPr lang="cs-CZ" sz="2000" dirty="0"/>
              <a:t> </a:t>
            </a:r>
            <a:r>
              <a:rPr lang="en-GB" sz="2000" dirty="0"/>
              <a:t>principle</a:t>
            </a:r>
          </a:p>
          <a:p>
            <a:pPr>
              <a:buClr>
                <a:srgbClr val="002060"/>
              </a:buClr>
              <a:buFont typeface="Arial" panose="020B0604020202020204" pitchFamily="34" charset="0"/>
              <a:buChar char="•"/>
            </a:pPr>
            <a:r>
              <a:rPr lang="en-GB" sz="2000" dirty="0"/>
              <a:t>C</a:t>
            </a:r>
            <a:r>
              <a:rPr lang="en-BE" sz="2000" dirty="0"/>
              <a:t>onsists of two pillars: the </a:t>
            </a:r>
            <a:r>
              <a:rPr lang="en-BE" sz="2000" b="1" dirty="0"/>
              <a:t>occupations</a:t>
            </a:r>
            <a:r>
              <a:rPr lang="en-BE" sz="2000" dirty="0"/>
              <a:t> and the </a:t>
            </a:r>
            <a:r>
              <a:rPr lang="en-BE" sz="2000" b="1" dirty="0"/>
              <a:t>skills &amp; competences </a:t>
            </a:r>
            <a:r>
              <a:rPr lang="en-BE" sz="2000" dirty="0"/>
              <a:t>pillar</a:t>
            </a:r>
          </a:p>
        </p:txBody>
      </p:sp>
      <p:graphicFrame>
        <p:nvGraphicFramePr>
          <p:cNvPr id="4" name="Diagram 3">
            <a:extLst>
              <a:ext uri="{FF2B5EF4-FFF2-40B4-BE49-F238E27FC236}">
                <a16:creationId xmlns:a16="http://schemas.microsoft.com/office/drawing/2014/main" id="{63107A68-C8FB-E241-BB7B-BB98B1C60A3B}"/>
              </a:ext>
            </a:extLst>
          </p:cNvPr>
          <p:cNvGraphicFramePr/>
          <p:nvPr>
            <p:extLst>
              <p:ext uri="{D42A27DB-BD31-4B8C-83A1-F6EECF244321}">
                <p14:modId xmlns:p14="http://schemas.microsoft.com/office/powerpoint/2010/main" val="1648719047"/>
              </p:ext>
            </p:extLst>
          </p:nvPr>
        </p:nvGraphicFramePr>
        <p:xfrm>
          <a:off x="-812801" y="3429000"/>
          <a:ext cx="9773920" cy="311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BFE6CB0B-1A64-CF4A-B416-416DF832AA5B}"/>
              </a:ext>
            </a:extLst>
          </p:cNvPr>
          <p:cNvGraphicFramePr/>
          <p:nvPr>
            <p:extLst>
              <p:ext uri="{D42A27DB-BD31-4B8C-83A1-F6EECF244321}">
                <p14:modId xmlns:p14="http://schemas.microsoft.com/office/powerpoint/2010/main" val="3341769294"/>
              </p:ext>
            </p:extLst>
          </p:nvPr>
        </p:nvGraphicFramePr>
        <p:xfrm>
          <a:off x="4419600" y="3389103"/>
          <a:ext cx="7162800" cy="32935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72538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Verdana"/>
              </a:rPr>
              <a:t>Discussion</a:t>
            </a:r>
            <a:endParaRPr lang="en-US" dirty="0">
              <a:ea typeface="Verdan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4209219"/>
              </p:ext>
            </p:extLst>
          </p:nvPr>
        </p:nvGraphicFramePr>
        <p:xfrm>
          <a:off x="609600" y="2492376"/>
          <a:ext cx="10972800" cy="352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4025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5B87-8DCF-D248-B229-2FD3C97AD082}"/>
              </a:ext>
            </a:extLst>
          </p:cNvPr>
          <p:cNvSpPr>
            <a:spLocks noGrp="1"/>
          </p:cNvSpPr>
          <p:nvPr>
            <p:ph type="title"/>
          </p:nvPr>
        </p:nvSpPr>
        <p:spPr/>
        <p:txBody>
          <a:bodyPr/>
          <a:lstStyle/>
          <a:p>
            <a:r>
              <a:rPr lang="en-BE" dirty="0"/>
              <a:t>Next steps and farewell</a:t>
            </a:r>
          </a:p>
        </p:txBody>
      </p:sp>
      <p:sp>
        <p:nvSpPr>
          <p:cNvPr id="3" name="Content Placeholder 2">
            <a:extLst>
              <a:ext uri="{FF2B5EF4-FFF2-40B4-BE49-F238E27FC236}">
                <a16:creationId xmlns:a16="http://schemas.microsoft.com/office/drawing/2014/main" id="{5276D6E4-50C6-6743-AF8D-597D0900934F}"/>
              </a:ext>
            </a:extLst>
          </p:cNvPr>
          <p:cNvSpPr>
            <a:spLocks noGrp="1"/>
          </p:cNvSpPr>
          <p:nvPr>
            <p:ph idx="1"/>
          </p:nvPr>
        </p:nvSpPr>
        <p:spPr/>
        <p:txBody>
          <a:bodyPr/>
          <a:lstStyle/>
          <a:p>
            <a:endParaRPr lang="en-GB" i="0" dirty="0"/>
          </a:p>
          <a:p>
            <a:r>
              <a:rPr lang="en-GB" i="0" dirty="0"/>
              <a:t>N</a:t>
            </a:r>
            <a:r>
              <a:rPr lang="en-BE" i="0" dirty="0"/>
              <a:t>ext MSWG focus group meeting: </a:t>
            </a:r>
            <a:r>
              <a:rPr lang="en-BE" b="1" i="0" dirty="0"/>
              <a:t>10 November 2022</a:t>
            </a:r>
          </a:p>
          <a:p>
            <a:endParaRPr lang="en-BE" i="0" dirty="0"/>
          </a:p>
          <a:p>
            <a:endParaRPr lang="en-BE" i="0" dirty="0"/>
          </a:p>
          <a:p>
            <a:r>
              <a:rPr lang="en-BE" i="0" dirty="0"/>
              <a:t>Topic: </a:t>
            </a:r>
            <a:r>
              <a:rPr lang="en-BE" b="1" i="0" dirty="0"/>
              <a:t>skills relevance in occupations</a:t>
            </a:r>
          </a:p>
        </p:txBody>
      </p:sp>
    </p:spTree>
    <p:extLst>
      <p:ext uri="{BB962C8B-B14F-4D97-AF65-F5344CB8AC3E}">
        <p14:creationId xmlns:p14="http://schemas.microsoft.com/office/powerpoint/2010/main" val="3851036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65314"/>
            <a:ext cx="12192000" cy="7122323"/>
          </a:xfrm>
          <a:prstGeom prst="rect">
            <a:avLst/>
          </a:prstGeom>
          <a:solidFill>
            <a:schemeClr val="bg1"/>
          </a:solidFill>
          <a:ln>
            <a:noFill/>
          </a:ln>
          <a:effectLst/>
          <a:scene3d>
            <a:camera prst="obliqueTopLeft"/>
            <a:lightRig rig="threePt" dir="t"/>
          </a:scene3d>
        </p:spPr>
        <p:txBody>
          <a:bodyPr vert="horz" wrap="square" lIns="68580" tIns="34290" rIns="68580" bIns="34290" numCol="1" rtlCol="0" anchor="ctr" anchorCtr="0" compatLnSpc="1">
            <a:prstTxWarp prst="textNoShape">
              <a:avLst/>
            </a:prstTxWarp>
          </a:bodyPr>
          <a:lstStyle/>
          <a:p>
            <a:pPr fontAlgn="base"/>
            <a:endParaRPr lang="en-GB" sz="900"/>
          </a:p>
        </p:txBody>
      </p:sp>
      <p:pic>
        <p:nvPicPr>
          <p:cNvPr id="9219" name="Picture 3" descr="C:\Users\levrama\AppData\Local\Temp\1\7zE010B05A2\Twitter_Logo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379" y="2098725"/>
            <a:ext cx="2304256" cy="17281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71169" y="2430643"/>
            <a:ext cx="4020203" cy="1200329"/>
          </a:xfrm>
          <a:prstGeom prst="rect">
            <a:avLst/>
          </a:prstGeom>
        </p:spPr>
        <p:txBody>
          <a:bodyPr wrap="none">
            <a:spAutoFit/>
          </a:bodyPr>
          <a:lstStyle/>
          <a:p>
            <a:pPr fontAlgn="base">
              <a:spcBef>
                <a:spcPct val="0"/>
              </a:spcBef>
              <a:spcAft>
                <a:spcPct val="0"/>
              </a:spcAft>
            </a:pPr>
            <a:r>
              <a:rPr lang="de-DE" sz="7200" b="1" dirty="0">
                <a:solidFill>
                  <a:srgbClr val="00B0F0"/>
                </a:solidFill>
                <a:latin typeface="Calibri Light" panose="020F0302020204030204" pitchFamily="34" charset="0"/>
              </a:rPr>
              <a:t>#ESCO_EU</a:t>
            </a:r>
          </a:p>
        </p:txBody>
      </p:sp>
      <p:sp>
        <p:nvSpPr>
          <p:cNvPr id="4" name="Rectangle 3"/>
          <p:cNvSpPr/>
          <p:nvPr/>
        </p:nvSpPr>
        <p:spPr>
          <a:xfrm>
            <a:off x="3492247" y="4318064"/>
            <a:ext cx="7780927" cy="2308324"/>
          </a:xfrm>
          <a:prstGeom prst="rect">
            <a:avLst/>
          </a:prstGeom>
        </p:spPr>
        <p:txBody>
          <a:bodyPr wrap="square" lIns="91440" tIns="45720" rIns="91440" bIns="45720" anchor="t">
            <a:spAutoFit/>
          </a:bodyPr>
          <a:lstStyle/>
          <a:p>
            <a:pPr fontAlgn="base">
              <a:spcBef>
                <a:spcPct val="0"/>
              </a:spcBef>
              <a:spcAft>
                <a:spcPct val="0"/>
              </a:spcAft>
            </a:pPr>
            <a:r>
              <a:rPr lang="de-DE" sz="3600" b="1">
                <a:solidFill>
                  <a:schemeClr val="accent1">
                    <a:lumMod val="25000"/>
                  </a:schemeClr>
                </a:solidFill>
                <a:latin typeface="Calibri Light" panose="020F0302020204030204" pitchFamily="34" charset="0"/>
                <a:hlinkClick r:id="rId4"/>
              </a:rPr>
              <a:t>empl-esco-secretariat@ec.europa.eu</a:t>
            </a:r>
            <a:endParaRPr lang="de-DE" sz="3600" b="1">
              <a:solidFill>
                <a:schemeClr val="accent1">
                  <a:lumMod val="25000"/>
                </a:schemeClr>
              </a:solidFill>
              <a:latin typeface="Calibri Light" panose="020F0302020204030204" pitchFamily="34" charset="0"/>
            </a:endParaRPr>
          </a:p>
          <a:p>
            <a:pPr fontAlgn="base">
              <a:spcBef>
                <a:spcPct val="0"/>
              </a:spcBef>
              <a:spcAft>
                <a:spcPct val="0"/>
              </a:spcAft>
            </a:pPr>
            <a:r>
              <a:rPr lang="de-DE" sz="3600" b="1">
                <a:solidFill>
                  <a:schemeClr val="accent1">
                    <a:lumMod val="25000"/>
                  </a:schemeClr>
                </a:solidFill>
                <a:latin typeface="Calibri Light"/>
                <a:cs typeface="Calibri Light"/>
                <a:hlinkClick r:id="rId5">
                  <a:extLst>
                    <a:ext uri="{A12FA001-AC4F-418D-AE19-62706E023703}">
                      <ahyp:hlinkClr xmlns:ahyp="http://schemas.microsoft.com/office/drawing/2018/hyperlinkcolor" val="tx"/>
                    </a:ext>
                  </a:extLst>
                </a:hlinkClick>
              </a:rPr>
              <a:t>linda.kunertova@esco-support.eu</a:t>
            </a:r>
            <a:endParaRPr lang="de-DE" sz="3600" b="1">
              <a:solidFill>
                <a:schemeClr val="accent1">
                  <a:lumMod val="25000"/>
                </a:schemeClr>
              </a:solidFill>
              <a:latin typeface="Calibri Light"/>
              <a:cs typeface="Calibri Light"/>
            </a:endParaRPr>
          </a:p>
          <a:p>
            <a:pPr>
              <a:spcBef>
                <a:spcPct val="0"/>
              </a:spcBef>
              <a:spcAft>
                <a:spcPct val="0"/>
              </a:spcAft>
            </a:pPr>
            <a:r>
              <a:rPr lang="de-DE" sz="3600" b="1">
                <a:solidFill>
                  <a:schemeClr val="accent1">
                    <a:lumMod val="25000"/>
                  </a:schemeClr>
                </a:solidFill>
                <a:latin typeface="Calibri Light"/>
                <a:cs typeface="Calibri Light"/>
                <a:hlinkClick r:id="rId6"/>
              </a:rPr>
              <a:t>laura.visan@esco-support.eu</a:t>
            </a:r>
            <a:endParaRPr lang="de-DE" sz="3600" b="1">
              <a:solidFill>
                <a:schemeClr val="accent1">
                  <a:lumMod val="25000"/>
                </a:schemeClr>
              </a:solidFill>
              <a:latin typeface="Calibri Light"/>
              <a:cs typeface="Calibri Light"/>
            </a:endParaRPr>
          </a:p>
          <a:p>
            <a:pPr fontAlgn="base">
              <a:spcBef>
                <a:spcPct val="0"/>
              </a:spcBef>
              <a:spcAft>
                <a:spcPct val="0"/>
              </a:spcAft>
            </a:pPr>
            <a:endParaRPr lang="de-DE" sz="3600" b="1">
              <a:solidFill>
                <a:schemeClr val="accent1">
                  <a:lumMod val="25000"/>
                </a:schemeClr>
              </a:solidFill>
              <a:latin typeface="Calibri Light" panose="020F0302020204030204" pitchFamily="34" charset="0"/>
            </a:endParaRPr>
          </a:p>
        </p:txBody>
      </p:sp>
      <p:sp>
        <p:nvSpPr>
          <p:cNvPr id="5" name="TextBox 4"/>
          <p:cNvSpPr txBox="1"/>
          <p:nvPr/>
        </p:nvSpPr>
        <p:spPr>
          <a:xfrm>
            <a:off x="2034379" y="3957541"/>
            <a:ext cx="1438214" cy="1419619"/>
          </a:xfrm>
          <a:prstGeom prst="rect">
            <a:avLst/>
          </a:prstGeom>
          <a:noFill/>
        </p:spPr>
        <p:txBody>
          <a:bodyPr wrap="none" rtlCol="0">
            <a:spAutoFit/>
          </a:bodyPr>
          <a:lstStyle/>
          <a:p>
            <a:pPr fontAlgn="base">
              <a:spcBef>
                <a:spcPct val="0"/>
              </a:spcBef>
              <a:spcAft>
                <a:spcPct val="0"/>
              </a:spcAft>
            </a:pPr>
            <a:r>
              <a:rPr lang="en-GB" sz="8625" b="1" dirty="0">
                <a:solidFill>
                  <a:schemeClr val="accent1">
                    <a:lumMod val="25000"/>
                  </a:schemeClr>
                </a:solidFill>
                <a:sym typeface="Wingdings"/>
              </a:rPr>
              <a:t></a:t>
            </a:r>
            <a:endParaRPr lang="en-GB" sz="8625" b="1" dirty="0">
              <a:solidFill>
                <a:schemeClr val="accent1">
                  <a:lumMod val="25000"/>
                </a:schemeClr>
              </a:solidFill>
            </a:endParaRPr>
          </a:p>
        </p:txBody>
      </p:sp>
    </p:spTree>
    <p:extLst>
      <p:ext uri="{BB962C8B-B14F-4D97-AF65-F5344CB8AC3E}">
        <p14:creationId xmlns:p14="http://schemas.microsoft.com/office/powerpoint/2010/main" val="256637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6649A4-8C87-1E45-9079-5C71FE347683}"/>
              </a:ext>
            </a:extLst>
          </p:cNvPr>
          <p:cNvSpPr txBox="1"/>
          <p:nvPr/>
        </p:nvSpPr>
        <p:spPr>
          <a:xfrm>
            <a:off x="3051810" y="3290054"/>
            <a:ext cx="6103620" cy="369332"/>
          </a:xfrm>
          <a:prstGeom prst="rect">
            <a:avLst/>
          </a:prstGeom>
          <a:noFill/>
        </p:spPr>
        <p:txBody>
          <a:bodyPr wrap="square">
            <a:spAutoFit/>
          </a:bodyPr>
          <a:lstStyle/>
          <a:p>
            <a:r>
              <a:rPr lang="en-BE" b="0" i="0" dirty="0">
                <a:solidFill>
                  <a:srgbClr val="000000"/>
                </a:solidFill>
                <a:effectLst/>
                <a:latin typeface="Times" pitchFamily="2" charset="0"/>
              </a:rPr>
              <a:t> </a:t>
            </a:r>
            <a:endParaRPr lang="en-BE" dirty="0"/>
          </a:p>
        </p:txBody>
      </p:sp>
      <p:pic>
        <p:nvPicPr>
          <p:cNvPr id="2050" name="Picture 2" descr="Diagram&#10;&#10;Description automatically generated">
            <a:extLst>
              <a:ext uri="{FF2B5EF4-FFF2-40B4-BE49-F238E27FC236}">
                <a16:creationId xmlns:a16="http://schemas.microsoft.com/office/drawing/2014/main" id="{EF690380-2E20-C845-B7BA-6EDD2EBD7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527" y="1513760"/>
            <a:ext cx="7718214" cy="482388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20BCE5C-1911-8C45-9784-98556A8515D9}"/>
              </a:ext>
            </a:extLst>
          </p:cNvPr>
          <p:cNvSpPr>
            <a:spLocks noGrp="1"/>
          </p:cNvSpPr>
          <p:nvPr>
            <p:ph type="title"/>
          </p:nvPr>
        </p:nvSpPr>
        <p:spPr>
          <a:xfrm>
            <a:off x="527051" y="1339850"/>
            <a:ext cx="10972800" cy="936625"/>
          </a:xfrm>
        </p:spPr>
        <p:txBody>
          <a:bodyPr/>
          <a:lstStyle/>
          <a:p>
            <a:r>
              <a:rPr lang="en-BE" dirty="0"/>
              <a:t>The occupations pillar</a:t>
            </a:r>
          </a:p>
        </p:txBody>
      </p:sp>
    </p:spTree>
    <p:extLst>
      <p:ext uri="{BB962C8B-B14F-4D97-AF65-F5344CB8AC3E}">
        <p14:creationId xmlns:p14="http://schemas.microsoft.com/office/powerpoint/2010/main" val="1873157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5256-023C-3744-9E21-94AAFF37ECFB}"/>
              </a:ext>
            </a:extLst>
          </p:cNvPr>
          <p:cNvSpPr>
            <a:spLocks noGrp="1"/>
          </p:cNvSpPr>
          <p:nvPr>
            <p:ph type="title"/>
          </p:nvPr>
        </p:nvSpPr>
        <p:spPr/>
        <p:txBody>
          <a:bodyPr/>
          <a:lstStyle/>
          <a:p>
            <a:r>
              <a:rPr lang="en-BE" dirty="0"/>
              <a:t>The skill/competences pillar</a:t>
            </a:r>
          </a:p>
        </p:txBody>
      </p:sp>
      <p:graphicFrame>
        <p:nvGraphicFramePr>
          <p:cNvPr id="4" name="Content Placeholder 3">
            <a:extLst>
              <a:ext uri="{FF2B5EF4-FFF2-40B4-BE49-F238E27FC236}">
                <a16:creationId xmlns:a16="http://schemas.microsoft.com/office/drawing/2014/main" id="{49E82323-56CF-4942-80C1-47D02E4FD495}"/>
              </a:ext>
            </a:extLst>
          </p:cNvPr>
          <p:cNvGraphicFramePr>
            <a:graphicFrameLocks noGrp="1"/>
          </p:cNvGraphicFramePr>
          <p:nvPr>
            <p:ph idx="1"/>
            <p:extLst>
              <p:ext uri="{D42A27DB-BD31-4B8C-83A1-F6EECF244321}">
                <p14:modId xmlns:p14="http://schemas.microsoft.com/office/powerpoint/2010/main" val="3182009752"/>
              </p:ext>
            </p:extLst>
          </p:nvPr>
        </p:nvGraphicFramePr>
        <p:xfrm>
          <a:off x="692149" y="2276475"/>
          <a:ext cx="6324488" cy="3555768"/>
        </p:xfrm>
        <a:graphic>
          <a:graphicData uri="http://schemas.openxmlformats.org/drawingml/2006/table">
            <a:tbl>
              <a:tblPr/>
              <a:tblGrid>
                <a:gridCol w="1947457">
                  <a:extLst>
                    <a:ext uri="{9D8B030D-6E8A-4147-A177-3AD203B41FA5}">
                      <a16:colId xmlns:a16="http://schemas.microsoft.com/office/drawing/2014/main" val="37608367"/>
                    </a:ext>
                  </a:extLst>
                </a:gridCol>
                <a:gridCol w="4377031">
                  <a:extLst>
                    <a:ext uri="{9D8B030D-6E8A-4147-A177-3AD203B41FA5}">
                      <a16:colId xmlns:a16="http://schemas.microsoft.com/office/drawing/2014/main" val="1413485559"/>
                    </a:ext>
                  </a:extLst>
                </a:gridCol>
              </a:tblGrid>
              <a:tr h="355557">
                <a:tc>
                  <a:txBody>
                    <a:bodyPr/>
                    <a:lstStyle/>
                    <a:p>
                      <a:pPr fontAlgn="t"/>
                      <a:endParaRPr lang="en-GB" sz="140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algn="just" rtl="0" fontAlgn="base"/>
                      <a:r>
                        <a:rPr lang="en-GB" sz="1400" b="1" i="0">
                          <a:solidFill>
                            <a:schemeClr val="bg1"/>
                          </a:solidFill>
                          <a:effectLst/>
                          <a:latin typeface="Verdana" panose="020B0604030504040204" pitchFamily="34" charset="0"/>
                          <a:ea typeface="Verdana" panose="020B0604030504040204" pitchFamily="34" charset="0"/>
                          <a:cs typeface="Verdana" panose="020B0604030504040204" pitchFamily="34" charset="0"/>
                        </a:rPr>
                        <a:t>Concepts</a:t>
                      </a:r>
                      <a:r>
                        <a:rPr lang="en-GB" sz="1400" b="0" i="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txBody>
                  <a:tcPr marL="73521" marR="73521" marT="36761" marB="36761">
                    <a:lnL w="9525" cap="flat" cmpd="sng" algn="ctr">
                      <a:solidFill>
                        <a:srgbClr val="5B9BD5"/>
                      </a:solidFill>
                      <a:prstDash val="solid"/>
                      <a:round/>
                      <a:headEnd type="none" w="med" len="med"/>
                      <a:tailEnd type="none" w="med" len="med"/>
                    </a:lnL>
                    <a:lnR>
                      <a:noFill/>
                    </a:lnR>
                    <a:lnT w="9525" cap="flat" cmpd="sng" algn="ctr">
                      <a:solidFill>
                        <a:srgbClr val="5B9BD5"/>
                      </a:solidFill>
                      <a:prstDash val="solid"/>
                      <a:round/>
                      <a:headEnd type="none" w="med" len="med"/>
                      <a:tailEnd type="none" w="med" len="med"/>
                    </a:lnT>
                    <a:lnB w="9525" cap="flat" cmpd="sng" algn="ctr">
                      <a:solidFill>
                        <a:srgbClr val="9CC2E5"/>
                      </a:solidFill>
                      <a:prstDash val="solid"/>
                      <a:round/>
                      <a:headEnd type="none" w="med" len="med"/>
                      <a:tailEnd type="none" w="med" len="med"/>
                    </a:lnB>
                    <a:solidFill>
                      <a:srgbClr val="0070C0"/>
                    </a:solidFill>
                  </a:tcPr>
                </a:tc>
                <a:tc>
                  <a:txBody>
                    <a:bodyPr/>
                    <a:lstStyle/>
                    <a:p>
                      <a:pPr algn="ctr" fontAlgn="t"/>
                      <a:endParaRPr lang="en-GB"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algn="just" rtl="0" fontAlgn="base"/>
                      <a:r>
                        <a:rPr lang="en-GB" sz="14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Sub-hierarchies</a:t>
                      </a:r>
                      <a:r>
                        <a:rPr lang="en-GB" sz="14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txBody>
                  <a:tcPr marL="73521" marR="73521" marT="36761" marB="36761">
                    <a:lnL>
                      <a:noFill/>
                    </a:lnL>
                    <a:lnR w="9525" cap="flat" cmpd="sng" algn="ctr">
                      <a:solidFill>
                        <a:srgbClr val="5B9BD5"/>
                      </a:solidFill>
                      <a:prstDash val="solid"/>
                      <a:round/>
                      <a:headEnd type="none" w="med" len="med"/>
                      <a:tailEnd type="none" w="med" len="med"/>
                    </a:lnR>
                    <a:lnT w="9525" cap="flat" cmpd="sng" algn="ctr">
                      <a:solidFill>
                        <a:srgbClr val="5B9BD5"/>
                      </a:solidFill>
                      <a:prstDash val="solid"/>
                      <a:round/>
                      <a:headEnd type="none" w="med" len="med"/>
                      <a:tailEnd type="none" w="med" len="med"/>
                    </a:lnT>
                    <a:lnB w="9525" cap="flat" cmpd="sng" algn="ctr">
                      <a:solidFill>
                        <a:srgbClr val="9CC2E5"/>
                      </a:solidFill>
                      <a:prstDash val="solid"/>
                      <a:round/>
                      <a:headEnd type="none" w="med" len="med"/>
                      <a:tailEnd type="none" w="med" len="med"/>
                    </a:lnB>
                    <a:solidFill>
                      <a:srgbClr val="0070C0"/>
                    </a:solidFill>
                  </a:tcPr>
                </a:tc>
                <a:extLst>
                  <a:ext uri="{0D108BD9-81ED-4DB2-BD59-A6C34878D82A}">
                    <a16:rowId xmlns:a16="http://schemas.microsoft.com/office/drawing/2014/main" val="1277746436"/>
                  </a:ext>
                </a:extLst>
              </a:tr>
              <a:tr h="474741">
                <a:tc>
                  <a:txBody>
                    <a:bodyPr/>
                    <a:lstStyle/>
                    <a:p>
                      <a:pPr fontAlgn="t"/>
                      <a:endParaRPr lang="en-GB" sz="1400">
                        <a:effectLst/>
                        <a:latin typeface="Verdana" panose="020B0604030504040204" pitchFamily="34" charset="0"/>
                        <a:ea typeface="Verdana" panose="020B0604030504040204" pitchFamily="34" charset="0"/>
                        <a:cs typeface="Verdana" panose="020B0604030504040204" pitchFamily="34" charset="0"/>
                      </a:endParaRPr>
                    </a:p>
                    <a:p>
                      <a:pPr algn="just" rtl="0" fontAlgn="base"/>
                      <a:r>
                        <a:rPr lang="en-GB" sz="1400" b="0" i="0">
                          <a:effectLst/>
                          <a:latin typeface="Verdana" panose="020B0604030504040204" pitchFamily="34" charset="0"/>
                          <a:ea typeface="Verdana" panose="020B0604030504040204" pitchFamily="34" charset="0"/>
                          <a:cs typeface="Verdana" panose="020B0604030504040204" pitchFamily="34" charset="0"/>
                        </a:rPr>
                        <a:t>Knowledge </a:t>
                      </a:r>
                    </a:p>
                  </a:txBody>
                  <a:tcPr marL="73521" marR="73521" marT="36761" marB="36761">
                    <a:lnL w="9525" cap="flat" cmpd="sng" algn="ctr">
                      <a:solidFill>
                        <a:srgbClr val="9CC2E5"/>
                      </a:solidFill>
                      <a:prstDash val="solid"/>
                      <a:round/>
                      <a:headEnd type="none" w="med" len="med"/>
                      <a:tailEnd type="none" w="med" len="med"/>
                    </a:lnL>
                    <a:lnR w="9525" cap="flat" cmpd="sng" algn="ctr">
                      <a:solidFill>
                        <a:srgbClr val="9CC2E5"/>
                      </a:solidFill>
                      <a:prstDash val="solid"/>
                      <a:round/>
                      <a:headEnd type="none" w="med" len="med"/>
                      <a:tailEnd type="none" w="med" len="med"/>
                    </a:lnR>
                    <a:lnT w="9525" cap="flat" cmpd="sng" algn="ctr">
                      <a:solidFill>
                        <a:srgbClr val="9CC2E5"/>
                      </a:solidFill>
                      <a:prstDash val="solid"/>
                      <a:round/>
                      <a:headEnd type="none" w="med" len="med"/>
                      <a:tailEnd type="none" w="med" len="med"/>
                    </a:lnT>
                    <a:lnB w="9525" cap="flat" cmpd="sng" algn="ctr">
                      <a:solidFill>
                        <a:srgbClr val="9CC2E5"/>
                      </a:solidFill>
                      <a:prstDash val="solid"/>
                      <a:round/>
                      <a:headEnd type="none" w="med" len="med"/>
                      <a:tailEnd type="none" w="med" len="med"/>
                    </a:lnB>
                    <a:solidFill>
                      <a:srgbClr val="DEEAF6"/>
                    </a:solidFill>
                  </a:tcPr>
                </a:tc>
                <a:tc>
                  <a:txBody>
                    <a:bodyPr/>
                    <a:lstStyle/>
                    <a:p>
                      <a:pPr fontAlgn="t"/>
                      <a:endParaRPr lang="en-GB" sz="1400">
                        <a:effectLst/>
                        <a:latin typeface="Verdana" panose="020B0604030504040204" pitchFamily="34" charset="0"/>
                        <a:ea typeface="Verdana" panose="020B0604030504040204" pitchFamily="34" charset="0"/>
                        <a:cs typeface="Verdana" panose="020B0604030504040204" pitchFamily="34" charset="0"/>
                      </a:endParaRPr>
                    </a:p>
                    <a:p>
                      <a:pPr algn="just" rtl="0" fontAlgn="base"/>
                      <a:r>
                        <a:rPr lang="en-GB" sz="1400" b="0" i="0">
                          <a:effectLst/>
                          <a:latin typeface="Verdana" panose="020B0604030504040204" pitchFamily="34" charset="0"/>
                          <a:ea typeface="Verdana" panose="020B0604030504040204" pitchFamily="34" charset="0"/>
                          <a:cs typeface="Verdana" panose="020B0604030504040204" pitchFamily="34" charset="0"/>
                        </a:rPr>
                        <a:t>International Standard Classification of Education, Fields of Education (ISCED-F). </a:t>
                      </a:r>
                    </a:p>
                  </a:txBody>
                  <a:tcPr marL="73521" marR="73521" marT="36761" marB="36761">
                    <a:lnL w="9525" cap="flat" cmpd="sng" algn="ctr">
                      <a:solidFill>
                        <a:srgbClr val="9CC2E5"/>
                      </a:solidFill>
                      <a:prstDash val="solid"/>
                      <a:round/>
                      <a:headEnd type="none" w="med" len="med"/>
                      <a:tailEnd type="none" w="med" len="med"/>
                    </a:lnL>
                    <a:lnR w="9525" cap="flat" cmpd="sng" algn="ctr">
                      <a:solidFill>
                        <a:srgbClr val="9CC2E5"/>
                      </a:solidFill>
                      <a:prstDash val="solid"/>
                      <a:round/>
                      <a:headEnd type="none" w="med" len="med"/>
                      <a:tailEnd type="none" w="med" len="med"/>
                    </a:lnR>
                    <a:lnT w="9525" cap="flat" cmpd="sng" algn="ctr">
                      <a:solidFill>
                        <a:srgbClr val="9CC2E5"/>
                      </a:solidFill>
                      <a:prstDash val="solid"/>
                      <a:round/>
                      <a:headEnd type="none" w="med" len="med"/>
                      <a:tailEnd type="none" w="med" len="med"/>
                    </a:lnT>
                    <a:lnB w="9525"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66998380"/>
                  </a:ext>
                </a:extLst>
              </a:tr>
              <a:tr h="474741">
                <a:tc>
                  <a:txBody>
                    <a:bodyPr/>
                    <a:lstStyle/>
                    <a:p>
                      <a:pPr fontAlgn="t"/>
                      <a:endParaRPr lang="en-GB" sz="1400">
                        <a:effectLst/>
                        <a:latin typeface="Verdana" panose="020B0604030504040204" pitchFamily="34" charset="0"/>
                        <a:ea typeface="Verdana" panose="020B0604030504040204" pitchFamily="34" charset="0"/>
                        <a:cs typeface="Verdana" panose="020B0604030504040204" pitchFamily="34" charset="0"/>
                      </a:endParaRPr>
                    </a:p>
                    <a:p>
                      <a:pPr algn="just" rtl="0" fontAlgn="base"/>
                      <a:r>
                        <a:rPr lang="en-GB" sz="1400" b="0" i="0">
                          <a:effectLst/>
                          <a:latin typeface="Verdana" panose="020B0604030504040204" pitchFamily="34" charset="0"/>
                          <a:ea typeface="Verdana" panose="020B0604030504040204" pitchFamily="34" charset="0"/>
                          <a:cs typeface="Verdana" panose="020B0604030504040204" pitchFamily="34" charset="0"/>
                        </a:rPr>
                        <a:t>Languages </a:t>
                      </a:r>
                    </a:p>
                  </a:txBody>
                  <a:tcPr marL="73521" marR="73521" marT="36761" marB="36761">
                    <a:lnL w="9525" cap="flat" cmpd="sng" algn="ctr">
                      <a:solidFill>
                        <a:srgbClr val="9CC2E5"/>
                      </a:solidFill>
                      <a:prstDash val="solid"/>
                      <a:round/>
                      <a:headEnd type="none" w="med" len="med"/>
                      <a:tailEnd type="none" w="med" len="med"/>
                    </a:lnL>
                    <a:lnR w="9525" cap="flat" cmpd="sng" algn="ctr">
                      <a:solidFill>
                        <a:srgbClr val="9CC2E5"/>
                      </a:solidFill>
                      <a:prstDash val="solid"/>
                      <a:round/>
                      <a:headEnd type="none" w="med" len="med"/>
                      <a:tailEnd type="none" w="med" len="med"/>
                    </a:lnR>
                    <a:lnT w="9525" cap="flat" cmpd="sng" algn="ctr">
                      <a:solidFill>
                        <a:srgbClr val="9CC2E5"/>
                      </a:solidFill>
                      <a:prstDash val="solid"/>
                      <a:round/>
                      <a:headEnd type="none" w="med" len="med"/>
                      <a:tailEnd type="none" w="med" len="med"/>
                    </a:lnT>
                    <a:lnB w="9525" cap="flat" cmpd="sng" algn="ctr">
                      <a:solidFill>
                        <a:srgbClr val="9CC2E5"/>
                      </a:solidFill>
                      <a:prstDash val="solid"/>
                      <a:round/>
                      <a:headEnd type="none" w="med" len="med"/>
                      <a:tailEnd type="none" w="med" len="med"/>
                    </a:lnB>
                  </a:tcPr>
                </a:tc>
                <a:tc>
                  <a:txBody>
                    <a:bodyPr/>
                    <a:lstStyle/>
                    <a:p>
                      <a:pPr fontAlgn="t"/>
                      <a:endParaRPr lang="en-GB" sz="1400" dirty="0">
                        <a:effectLst/>
                        <a:latin typeface="Verdana" panose="020B0604030504040204" pitchFamily="34" charset="0"/>
                        <a:ea typeface="Verdana" panose="020B0604030504040204" pitchFamily="34" charset="0"/>
                        <a:cs typeface="Verdana" panose="020B0604030504040204" pitchFamily="34" charset="0"/>
                      </a:endParaRPr>
                    </a:p>
                    <a:p>
                      <a:pPr algn="just" rtl="0" fontAlgn="base"/>
                      <a:r>
                        <a:rPr lang="en-GB" sz="1400" b="0" i="0" dirty="0">
                          <a:effectLst/>
                          <a:latin typeface="Verdana" panose="020B0604030504040204" pitchFamily="34" charset="0"/>
                          <a:ea typeface="Verdana" panose="020B0604030504040204" pitchFamily="34" charset="0"/>
                          <a:cs typeface="Verdana" panose="020B0604030504040204" pitchFamily="34" charset="0"/>
                        </a:rPr>
                        <a:t>A three-levels structure distinguishing between languages and classical languages.  </a:t>
                      </a:r>
                    </a:p>
                  </a:txBody>
                  <a:tcPr marL="73521" marR="73521" marT="36761" marB="36761">
                    <a:lnL w="9525" cap="flat" cmpd="sng" algn="ctr">
                      <a:solidFill>
                        <a:srgbClr val="9CC2E5"/>
                      </a:solidFill>
                      <a:prstDash val="solid"/>
                      <a:round/>
                      <a:headEnd type="none" w="med" len="med"/>
                      <a:tailEnd type="none" w="med" len="med"/>
                    </a:lnL>
                    <a:lnR w="9525" cap="flat" cmpd="sng" algn="ctr">
                      <a:solidFill>
                        <a:srgbClr val="9CC2E5"/>
                      </a:solidFill>
                      <a:prstDash val="solid"/>
                      <a:round/>
                      <a:headEnd type="none" w="med" len="med"/>
                      <a:tailEnd type="none" w="med" len="med"/>
                    </a:lnR>
                    <a:lnT w="9525" cap="flat" cmpd="sng" algn="ctr">
                      <a:solidFill>
                        <a:srgbClr val="9CC2E5"/>
                      </a:solidFill>
                      <a:prstDash val="solid"/>
                      <a:round/>
                      <a:headEnd type="none" w="med" len="med"/>
                      <a:tailEnd type="none" w="med" len="med"/>
                    </a:lnT>
                    <a:lnB w="9525"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225158241"/>
                  </a:ext>
                </a:extLst>
              </a:tr>
              <a:tr h="593925">
                <a:tc>
                  <a:txBody>
                    <a:bodyPr/>
                    <a:lstStyle/>
                    <a:p>
                      <a:pPr fontAlgn="t"/>
                      <a:endParaRPr lang="en-GB" sz="1400" dirty="0">
                        <a:effectLst/>
                        <a:latin typeface="Verdana" panose="020B0604030504040204" pitchFamily="34" charset="0"/>
                        <a:ea typeface="Verdana" panose="020B0604030504040204" pitchFamily="34" charset="0"/>
                        <a:cs typeface="Verdana" panose="020B0604030504040204" pitchFamily="34" charset="0"/>
                      </a:endParaRPr>
                    </a:p>
                    <a:p>
                      <a:pPr algn="just" rtl="0" fontAlgn="base"/>
                      <a:r>
                        <a:rPr lang="en-GB" sz="1400" b="0" i="0" dirty="0">
                          <a:effectLst/>
                          <a:latin typeface="Verdana" panose="020B0604030504040204" pitchFamily="34" charset="0"/>
                          <a:ea typeface="Verdana" panose="020B0604030504040204" pitchFamily="34" charset="0"/>
                          <a:cs typeface="Verdana" panose="020B0604030504040204" pitchFamily="34" charset="0"/>
                        </a:rPr>
                        <a:t>Skills </a:t>
                      </a:r>
                    </a:p>
                  </a:txBody>
                  <a:tcPr marL="73521" marR="73521" marT="36761" marB="36761">
                    <a:lnL w="9525" cap="flat" cmpd="sng" algn="ctr">
                      <a:solidFill>
                        <a:srgbClr val="9CC2E5"/>
                      </a:solidFill>
                      <a:prstDash val="solid"/>
                      <a:round/>
                      <a:headEnd type="none" w="med" len="med"/>
                      <a:tailEnd type="none" w="med" len="med"/>
                    </a:lnL>
                    <a:lnR w="9525" cap="flat" cmpd="sng" algn="ctr">
                      <a:solidFill>
                        <a:srgbClr val="9CC2E5"/>
                      </a:solidFill>
                      <a:prstDash val="solid"/>
                      <a:round/>
                      <a:headEnd type="none" w="med" len="med"/>
                      <a:tailEnd type="none" w="med" len="med"/>
                    </a:lnR>
                    <a:lnT w="9525" cap="flat" cmpd="sng" algn="ctr">
                      <a:solidFill>
                        <a:srgbClr val="9CC2E5"/>
                      </a:solidFill>
                      <a:prstDash val="solid"/>
                      <a:round/>
                      <a:headEnd type="none" w="med" len="med"/>
                      <a:tailEnd type="none" w="med" len="med"/>
                    </a:lnT>
                    <a:lnB w="9525" cap="flat" cmpd="sng" algn="ctr">
                      <a:solidFill>
                        <a:srgbClr val="9CC2E5"/>
                      </a:solidFill>
                      <a:prstDash val="solid"/>
                      <a:round/>
                      <a:headEnd type="none" w="med" len="med"/>
                      <a:tailEnd type="none" w="med" len="med"/>
                    </a:lnB>
                    <a:solidFill>
                      <a:srgbClr val="DEEAF6"/>
                    </a:solidFill>
                  </a:tcPr>
                </a:tc>
                <a:tc>
                  <a:txBody>
                    <a:bodyPr/>
                    <a:lstStyle/>
                    <a:p>
                      <a:pPr fontAlgn="t"/>
                      <a:endParaRPr lang="en-GB" sz="1400" dirty="0">
                        <a:effectLst/>
                        <a:latin typeface="Verdana" panose="020B0604030504040204" pitchFamily="34" charset="0"/>
                        <a:ea typeface="Verdana" panose="020B0604030504040204" pitchFamily="34" charset="0"/>
                        <a:cs typeface="Verdana" panose="020B0604030504040204" pitchFamily="34" charset="0"/>
                      </a:endParaRPr>
                    </a:p>
                    <a:p>
                      <a:pPr algn="just" rtl="0" fontAlgn="base"/>
                      <a:r>
                        <a:rPr lang="en-GB" sz="1400" b="0" i="0" dirty="0">
                          <a:effectLst/>
                          <a:latin typeface="Verdana" panose="020B0604030504040204" pitchFamily="34" charset="0"/>
                          <a:ea typeface="Verdana" panose="020B0604030504040204" pitchFamily="34" charset="0"/>
                          <a:cs typeface="Verdana" panose="020B0604030504040204" pitchFamily="34" charset="0"/>
                        </a:rPr>
                        <a:t>An expert-built structure of a 3-level skill hierarchy, building on the Canadian Skills and Knowledge glossary and O*NET IWAs. </a:t>
                      </a:r>
                    </a:p>
                  </a:txBody>
                  <a:tcPr marL="73521" marR="73521" marT="36761" marB="36761">
                    <a:lnL w="9525" cap="flat" cmpd="sng" algn="ctr">
                      <a:solidFill>
                        <a:srgbClr val="9CC2E5"/>
                      </a:solidFill>
                      <a:prstDash val="solid"/>
                      <a:round/>
                      <a:headEnd type="none" w="med" len="med"/>
                      <a:tailEnd type="none" w="med" len="med"/>
                    </a:lnL>
                    <a:lnR w="9525" cap="flat" cmpd="sng" algn="ctr">
                      <a:solidFill>
                        <a:srgbClr val="9CC2E5"/>
                      </a:solidFill>
                      <a:prstDash val="solid"/>
                      <a:round/>
                      <a:headEnd type="none" w="med" len="med"/>
                      <a:tailEnd type="none" w="med" len="med"/>
                    </a:lnR>
                    <a:lnT w="9525" cap="flat" cmpd="sng" algn="ctr">
                      <a:solidFill>
                        <a:srgbClr val="9CC2E5"/>
                      </a:solidFill>
                      <a:prstDash val="solid"/>
                      <a:round/>
                      <a:headEnd type="none" w="med" len="med"/>
                      <a:tailEnd type="none" w="med" len="med"/>
                    </a:lnT>
                    <a:lnB w="9525"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77090120"/>
                  </a:ext>
                </a:extLst>
              </a:tr>
              <a:tr h="701360">
                <a:tc>
                  <a:txBody>
                    <a:bodyPr/>
                    <a:lstStyle/>
                    <a:p>
                      <a:pPr algn="l" fontAlgn="t"/>
                      <a:r>
                        <a:rPr lang="en-GB" sz="1400" b="0" i="0" dirty="0">
                          <a:effectLst/>
                          <a:latin typeface="Verdana" panose="020B0604030504040204" pitchFamily="34" charset="0"/>
                          <a:ea typeface="Verdana" panose="020B0604030504040204" pitchFamily="34" charset="0"/>
                          <a:cs typeface="Verdana" panose="020B0604030504040204" pitchFamily="34" charset="0"/>
                        </a:rPr>
                        <a:t>Transversal skills</a:t>
                      </a:r>
                    </a:p>
                  </a:txBody>
                  <a:tcPr marL="73521" marR="73521" marT="36761" marB="36761" anchor="ctr">
                    <a:lnL w="9525" cap="flat" cmpd="sng" algn="ctr">
                      <a:solidFill>
                        <a:srgbClr val="9CC2E5"/>
                      </a:solidFill>
                      <a:prstDash val="solid"/>
                      <a:round/>
                      <a:headEnd type="none" w="med" len="med"/>
                      <a:tailEnd type="none" w="med" len="med"/>
                    </a:lnL>
                    <a:lnR w="9525" cap="flat" cmpd="sng" algn="ctr">
                      <a:solidFill>
                        <a:srgbClr val="9CC2E5"/>
                      </a:solidFill>
                      <a:prstDash val="solid"/>
                      <a:round/>
                      <a:headEnd type="none" w="med" len="med"/>
                      <a:tailEnd type="none" w="med" len="med"/>
                    </a:lnR>
                    <a:lnT w="9525" cap="flat" cmpd="sng" algn="ctr">
                      <a:solidFill>
                        <a:srgbClr val="9CC2E5"/>
                      </a:solidFill>
                      <a:prstDash val="solid"/>
                      <a:round/>
                      <a:headEnd type="none" w="med" len="med"/>
                      <a:tailEnd type="none" w="med" len="med"/>
                    </a:lnT>
                    <a:lnB w="9525" cap="flat" cmpd="sng" algn="ctr">
                      <a:solidFill>
                        <a:srgbClr val="9CC2E5"/>
                      </a:solidFill>
                      <a:prstDash val="solid"/>
                      <a:round/>
                      <a:headEnd type="none" w="med" len="med"/>
                      <a:tailEnd type="none" w="med" len="med"/>
                    </a:lnB>
                  </a:tcPr>
                </a:tc>
                <a:tc>
                  <a:txBody>
                    <a:bodyPr/>
                    <a:lstStyle/>
                    <a:p>
                      <a:pPr algn="l" fontAlgn="t"/>
                      <a:r>
                        <a:rPr lang="en-GB" sz="1400" b="0" i="0" dirty="0">
                          <a:effectLst/>
                          <a:latin typeface="Verdana" panose="020B0604030504040204" pitchFamily="34" charset="0"/>
                          <a:ea typeface="Verdana" panose="020B0604030504040204" pitchFamily="34" charset="0"/>
                          <a:cs typeface="Verdana" panose="020B0604030504040204" pitchFamily="34" charset="0"/>
                        </a:rPr>
                        <a:t>Expert-created 2-level structure with six subcategories</a:t>
                      </a:r>
                    </a:p>
                  </a:txBody>
                  <a:tcPr marL="73521" marR="73521" marT="36761" marB="36761" anchor="b">
                    <a:lnL w="9525" cap="flat" cmpd="sng" algn="ctr">
                      <a:solidFill>
                        <a:srgbClr val="9CC2E5"/>
                      </a:solidFill>
                      <a:prstDash val="solid"/>
                      <a:round/>
                      <a:headEnd type="none" w="med" len="med"/>
                      <a:tailEnd type="none" w="med" len="med"/>
                    </a:lnL>
                    <a:lnR w="9525" cap="flat" cmpd="sng" algn="ctr">
                      <a:solidFill>
                        <a:srgbClr val="9CC2E5"/>
                      </a:solidFill>
                      <a:prstDash val="solid"/>
                      <a:round/>
                      <a:headEnd type="none" w="med" len="med"/>
                      <a:tailEnd type="none" w="med" len="med"/>
                    </a:lnR>
                    <a:lnT w="9525" cap="flat" cmpd="sng" algn="ctr">
                      <a:solidFill>
                        <a:srgbClr val="9CC2E5"/>
                      </a:solidFill>
                      <a:prstDash val="solid"/>
                      <a:round/>
                      <a:headEnd type="none" w="med" len="med"/>
                      <a:tailEnd type="none" w="med" len="med"/>
                    </a:lnT>
                    <a:lnB w="9525"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404768994"/>
                  </a:ext>
                </a:extLst>
              </a:tr>
            </a:tbl>
          </a:graphicData>
        </a:graphic>
      </p:graphicFrame>
      <p:pic>
        <p:nvPicPr>
          <p:cNvPr id="22" name="Graphic 21" descr="Line arrow: Clockwise curve outline">
            <a:extLst>
              <a:ext uri="{FF2B5EF4-FFF2-40B4-BE49-F238E27FC236}">
                <a16:creationId xmlns:a16="http://schemas.microsoft.com/office/drawing/2014/main" id="{E0129782-CBEC-6446-8843-A6B581EC0F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041700">
            <a:off x="6943974" y="3624235"/>
            <a:ext cx="1564220" cy="1564220"/>
          </a:xfrm>
          <a:prstGeom prst="rect">
            <a:avLst/>
          </a:prstGeom>
        </p:spPr>
      </p:pic>
      <p:sp>
        <p:nvSpPr>
          <p:cNvPr id="24" name="TextBox 23">
            <a:extLst>
              <a:ext uri="{FF2B5EF4-FFF2-40B4-BE49-F238E27FC236}">
                <a16:creationId xmlns:a16="http://schemas.microsoft.com/office/drawing/2014/main" id="{245CCF7A-72AB-4946-970E-88E364511F92}"/>
              </a:ext>
            </a:extLst>
          </p:cNvPr>
          <p:cNvSpPr txBox="1"/>
          <p:nvPr/>
        </p:nvSpPr>
        <p:spPr>
          <a:xfrm>
            <a:off x="8543367" y="1710267"/>
            <a:ext cx="3259166" cy="4801314"/>
          </a:xfrm>
          <a:prstGeom prst="rect">
            <a:avLst/>
          </a:prstGeom>
          <a:noFill/>
        </p:spPr>
        <p:txBody>
          <a:bodyPr wrap="square" rtlCol="0">
            <a:spAutoFit/>
          </a:bodyPr>
          <a:lstStyle/>
          <a:p>
            <a:pPr>
              <a:buClr>
                <a:srgbClr val="002060"/>
              </a:buClr>
              <a:buFont typeface="Arial" panose="020B0604020202020204" pitchFamily="34" charset="0"/>
              <a:buChar char="•"/>
            </a:pPr>
            <a:r>
              <a:rPr lang="en-GB" dirty="0">
                <a:solidFill>
                  <a:srgbClr val="0F5494"/>
                </a:solidFill>
              </a:rPr>
              <a:t> </a:t>
            </a:r>
            <a:r>
              <a:rPr lang="en-GB" b="1" dirty="0">
                <a:solidFill>
                  <a:srgbClr val="0F5494"/>
                </a:solidFill>
              </a:rPr>
              <a:t>Skills transferability </a:t>
            </a:r>
            <a:r>
              <a:rPr lang="en-GB" dirty="0">
                <a:solidFill>
                  <a:srgbClr val="0F5494"/>
                </a:solidFill>
              </a:rPr>
              <a:t>(mobility between occupations) as the main principle of the hierarchy</a:t>
            </a:r>
          </a:p>
          <a:p>
            <a:pPr>
              <a:buClr>
                <a:srgbClr val="002060"/>
              </a:buClr>
              <a:buFont typeface="Arial" panose="020B0604020202020204" pitchFamily="34" charset="0"/>
              <a:buChar char="•"/>
            </a:pPr>
            <a:endParaRPr lang="en-GB" dirty="0">
              <a:solidFill>
                <a:srgbClr val="0F5494"/>
              </a:solidFill>
            </a:endParaRPr>
          </a:p>
          <a:p>
            <a:pPr>
              <a:buClr>
                <a:srgbClr val="002060"/>
              </a:buClr>
              <a:buFont typeface="Arial" panose="020B0604020202020204" pitchFamily="34" charset="0"/>
              <a:buChar char="•"/>
            </a:pPr>
            <a:r>
              <a:rPr lang="en-GB" dirty="0">
                <a:solidFill>
                  <a:srgbClr val="0F5494"/>
                </a:solidFill>
              </a:rPr>
              <a:t> Groups divided based on at least one of the following:</a:t>
            </a:r>
          </a:p>
          <a:p>
            <a:pPr>
              <a:buClr>
                <a:srgbClr val="002060"/>
              </a:buClr>
              <a:buFont typeface="Arial" panose="020B0604020202020204" pitchFamily="34" charset="0"/>
              <a:buChar char="•"/>
            </a:pPr>
            <a:endParaRPr lang="en-GB" dirty="0">
              <a:solidFill>
                <a:srgbClr val="0F5494"/>
              </a:solidFill>
            </a:endParaRPr>
          </a:p>
          <a:p>
            <a:pPr rtl="0" fontAlgn="base"/>
            <a:r>
              <a:rPr lang="en-GB" dirty="0">
                <a:solidFill>
                  <a:srgbClr val="0F5494"/>
                </a:solidFill>
              </a:rPr>
              <a:t>a. Tools and equipment used. </a:t>
            </a:r>
          </a:p>
          <a:p>
            <a:pPr rtl="0" fontAlgn="base"/>
            <a:r>
              <a:rPr lang="en-GB" dirty="0">
                <a:solidFill>
                  <a:srgbClr val="0F5494"/>
                </a:solidFill>
              </a:rPr>
              <a:t>b. The type of object on which the work is performed. </a:t>
            </a:r>
          </a:p>
          <a:p>
            <a:pPr rtl="0" fontAlgn="base"/>
            <a:r>
              <a:rPr lang="en-GB" dirty="0">
                <a:solidFill>
                  <a:srgbClr val="0F5494"/>
                </a:solidFill>
              </a:rPr>
              <a:t>c. The function or outcome of the task or activity. </a:t>
            </a:r>
          </a:p>
        </p:txBody>
      </p:sp>
    </p:spTree>
    <p:extLst>
      <p:ext uri="{BB962C8B-B14F-4D97-AF65-F5344CB8AC3E}">
        <p14:creationId xmlns:p14="http://schemas.microsoft.com/office/powerpoint/2010/main" val="3535252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DB14-0528-6F41-B430-5867F0ACC000}"/>
              </a:ext>
            </a:extLst>
          </p:cNvPr>
          <p:cNvSpPr>
            <a:spLocks noGrp="1"/>
          </p:cNvSpPr>
          <p:nvPr>
            <p:ph type="title"/>
          </p:nvPr>
        </p:nvSpPr>
        <p:spPr/>
        <p:txBody>
          <a:bodyPr/>
          <a:lstStyle/>
          <a:p>
            <a:r>
              <a:rPr lang="en-BE" dirty="0"/>
              <a:t> </a:t>
            </a:r>
          </a:p>
        </p:txBody>
      </p:sp>
      <p:pic>
        <p:nvPicPr>
          <p:cNvPr id="5" name="Content Placeholder 4" descr="A picture containing table&#10;&#10;Description automatically generated">
            <a:extLst>
              <a:ext uri="{FF2B5EF4-FFF2-40B4-BE49-F238E27FC236}">
                <a16:creationId xmlns:a16="http://schemas.microsoft.com/office/drawing/2014/main" id="{435A768C-E2C5-7544-8E81-1B5B56C5B2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5801" y="1196048"/>
            <a:ext cx="4233332" cy="5661952"/>
          </a:xfrm>
        </p:spPr>
      </p:pic>
      <p:pic>
        <p:nvPicPr>
          <p:cNvPr id="6" name="Graphic 5" descr="Line arrow: Clockwise curve outline">
            <a:extLst>
              <a:ext uri="{FF2B5EF4-FFF2-40B4-BE49-F238E27FC236}">
                <a16:creationId xmlns:a16="http://schemas.microsoft.com/office/drawing/2014/main" id="{8136E5C7-0F41-5749-96E6-B089C13F0E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346573">
            <a:off x="7748549" y="1035281"/>
            <a:ext cx="1317585" cy="1317585"/>
          </a:xfrm>
          <a:prstGeom prst="rect">
            <a:avLst/>
          </a:prstGeom>
        </p:spPr>
      </p:pic>
      <p:pic>
        <p:nvPicPr>
          <p:cNvPr id="7" name="Graphic 6" descr="Line arrow: Clockwise curve outline">
            <a:extLst>
              <a:ext uri="{FF2B5EF4-FFF2-40B4-BE49-F238E27FC236}">
                <a16:creationId xmlns:a16="http://schemas.microsoft.com/office/drawing/2014/main" id="{AF919DA9-18BD-6C42-AC2D-DA1C7A640B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388692">
            <a:off x="7748547" y="2848930"/>
            <a:ext cx="1317585" cy="1317585"/>
          </a:xfrm>
          <a:prstGeom prst="rect">
            <a:avLst/>
          </a:prstGeom>
        </p:spPr>
      </p:pic>
      <p:pic>
        <p:nvPicPr>
          <p:cNvPr id="8" name="Graphic 7" descr="Line arrow: Clockwise curve outline">
            <a:extLst>
              <a:ext uri="{FF2B5EF4-FFF2-40B4-BE49-F238E27FC236}">
                <a16:creationId xmlns:a16="http://schemas.microsoft.com/office/drawing/2014/main" id="{76ECE9AF-8233-1C42-A13E-F7370CB4D6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592557">
            <a:off x="7664251" y="4464381"/>
            <a:ext cx="1317585" cy="1317585"/>
          </a:xfrm>
          <a:prstGeom prst="rect">
            <a:avLst/>
          </a:prstGeom>
        </p:spPr>
      </p:pic>
      <p:sp>
        <p:nvSpPr>
          <p:cNvPr id="9" name="TextBox 8">
            <a:extLst>
              <a:ext uri="{FF2B5EF4-FFF2-40B4-BE49-F238E27FC236}">
                <a16:creationId xmlns:a16="http://schemas.microsoft.com/office/drawing/2014/main" id="{70350285-07A4-5440-BBEF-608A028A45CF}"/>
              </a:ext>
            </a:extLst>
          </p:cNvPr>
          <p:cNvSpPr txBox="1"/>
          <p:nvPr/>
        </p:nvSpPr>
        <p:spPr>
          <a:xfrm>
            <a:off x="9110185" y="1321109"/>
            <a:ext cx="2167467" cy="369332"/>
          </a:xfrm>
          <a:prstGeom prst="rect">
            <a:avLst/>
          </a:prstGeom>
          <a:noFill/>
        </p:spPr>
        <p:txBody>
          <a:bodyPr wrap="square" rtlCol="0">
            <a:spAutoFit/>
          </a:bodyPr>
          <a:lstStyle/>
          <a:p>
            <a:r>
              <a:rPr lang="en-GB" dirty="0">
                <a:solidFill>
                  <a:srgbClr val="002060"/>
                </a:solidFill>
              </a:rPr>
              <a:t>l</a:t>
            </a:r>
            <a:r>
              <a:rPr lang="en-BE" dirty="0">
                <a:solidFill>
                  <a:srgbClr val="002060"/>
                </a:solidFill>
              </a:rPr>
              <a:t>evel 1 group</a:t>
            </a:r>
          </a:p>
        </p:txBody>
      </p:sp>
      <p:sp>
        <p:nvSpPr>
          <p:cNvPr id="11" name="TextBox 10">
            <a:extLst>
              <a:ext uri="{FF2B5EF4-FFF2-40B4-BE49-F238E27FC236}">
                <a16:creationId xmlns:a16="http://schemas.microsoft.com/office/drawing/2014/main" id="{A7997C79-86BB-CB42-AE43-D317908102A4}"/>
              </a:ext>
            </a:extLst>
          </p:cNvPr>
          <p:cNvSpPr txBox="1"/>
          <p:nvPr/>
        </p:nvSpPr>
        <p:spPr>
          <a:xfrm>
            <a:off x="9077670" y="4981511"/>
            <a:ext cx="2160999" cy="369332"/>
          </a:xfrm>
          <a:prstGeom prst="rect">
            <a:avLst/>
          </a:prstGeom>
          <a:noFill/>
        </p:spPr>
        <p:txBody>
          <a:bodyPr wrap="square">
            <a:spAutoFit/>
          </a:bodyPr>
          <a:lstStyle/>
          <a:p>
            <a:r>
              <a:rPr lang="en-GB" dirty="0">
                <a:solidFill>
                  <a:srgbClr val="002060"/>
                </a:solidFill>
              </a:rPr>
              <a:t>l</a:t>
            </a:r>
            <a:r>
              <a:rPr lang="en-BE" dirty="0">
                <a:solidFill>
                  <a:srgbClr val="002060"/>
                </a:solidFill>
              </a:rPr>
              <a:t>evel 3 group</a:t>
            </a:r>
          </a:p>
        </p:txBody>
      </p:sp>
      <p:sp>
        <p:nvSpPr>
          <p:cNvPr id="12" name="TextBox 11">
            <a:extLst>
              <a:ext uri="{FF2B5EF4-FFF2-40B4-BE49-F238E27FC236}">
                <a16:creationId xmlns:a16="http://schemas.microsoft.com/office/drawing/2014/main" id="{1C7D643C-DF91-364E-A0CC-7B06430D52B9}"/>
              </a:ext>
            </a:extLst>
          </p:cNvPr>
          <p:cNvSpPr txBox="1"/>
          <p:nvPr/>
        </p:nvSpPr>
        <p:spPr>
          <a:xfrm>
            <a:off x="9077670" y="2928102"/>
            <a:ext cx="6104466" cy="369332"/>
          </a:xfrm>
          <a:prstGeom prst="rect">
            <a:avLst/>
          </a:prstGeom>
          <a:noFill/>
        </p:spPr>
        <p:txBody>
          <a:bodyPr wrap="square">
            <a:spAutoFit/>
          </a:bodyPr>
          <a:lstStyle/>
          <a:p>
            <a:r>
              <a:rPr lang="en-GB" dirty="0">
                <a:solidFill>
                  <a:srgbClr val="002060"/>
                </a:solidFill>
              </a:rPr>
              <a:t>l</a:t>
            </a:r>
            <a:r>
              <a:rPr lang="en-BE" dirty="0">
                <a:solidFill>
                  <a:srgbClr val="002060"/>
                </a:solidFill>
              </a:rPr>
              <a:t>evel 2 group</a:t>
            </a:r>
          </a:p>
        </p:txBody>
      </p:sp>
    </p:spTree>
    <p:extLst>
      <p:ext uri="{BB962C8B-B14F-4D97-AF65-F5344CB8AC3E}">
        <p14:creationId xmlns:p14="http://schemas.microsoft.com/office/powerpoint/2010/main" val="182667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D820-2A9A-574B-811D-F79F9B99A237}"/>
              </a:ext>
            </a:extLst>
          </p:cNvPr>
          <p:cNvSpPr>
            <a:spLocks noGrp="1"/>
          </p:cNvSpPr>
          <p:nvPr>
            <p:ph type="title"/>
          </p:nvPr>
        </p:nvSpPr>
        <p:spPr/>
        <p:txBody>
          <a:bodyPr/>
          <a:lstStyle/>
          <a:p>
            <a:r>
              <a:rPr lang="en-BE" dirty="0"/>
              <a:t>Hierarchical architecture approaches</a:t>
            </a:r>
          </a:p>
        </p:txBody>
      </p:sp>
      <p:sp>
        <p:nvSpPr>
          <p:cNvPr id="3" name="Content Placeholder 2">
            <a:extLst>
              <a:ext uri="{FF2B5EF4-FFF2-40B4-BE49-F238E27FC236}">
                <a16:creationId xmlns:a16="http://schemas.microsoft.com/office/drawing/2014/main" id="{B9F9A189-A0C2-BF4C-B8E0-EC65A7B69BE1}"/>
              </a:ext>
            </a:extLst>
          </p:cNvPr>
          <p:cNvSpPr>
            <a:spLocks noGrp="1"/>
          </p:cNvSpPr>
          <p:nvPr>
            <p:ph idx="1"/>
          </p:nvPr>
        </p:nvSpPr>
        <p:spPr/>
        <p:txBody>
          <a:bodyPr/>
          <a:lstStyle/>
          <a:p>
            <a:r>
              <a:rPr lang="en-BE" i="0" dirty="0"/>
              <a:t>1) top-down approach</a:t>
            </a:r>
          </a:p>
          <a:p>
            <a:pPr lvl="1">
              <a:buClr>
                <a:srgbClr val="0F5494"/>
              </a:buClr>
            </a:pPr>
            <a:r>
              <a:rPr lang="en-GB" b="0" dirty="0"/>
              <a:t>a</a:t>
            </a:r>
            <a:r>
              <a:rPr lang="en-BE" b="0" i="0" dirty="0"/>
              <a:t>ssigning concepts to pre-established categories</a:t>
            </a:r>
          </a:p>
          <a:p>
            <a:pPr lvl="1">
              <a:buClr>
                <a:srgbClr val="0F5494"/>
              </a:buClr>
            </a:pPr>
            <a:r>
              <a:rPr lang="en-BE" b="0" dirty="0"/>
              <a:t>c</a:t>
            </a:r>
            <a:r>
              <a:rPr lang="en-BE" b="0" i="0" dirty="0"/>
              <a:t>urrently used in ESCO</a:t>
            </a:r>
          </a:p>
          <a:p>
            <a:pPr lvl="1">
              <a:buClr>
                <a:srgbClr val="0F5494"/>
              </a:buClr>
            </a:pPr>
            <a:endParaRPr lang="en-BE" dirty="0"/>
          </a:p>
          <a:p>
            <a:pPr marL="457200" lvl="1" indent="0">
              <a:buClr>
                <a:srgbClr val="0F5494"/>
              </a:buClr>
              <a:buNone/>
            </a:pPr>
            <a:endParaRPr lang="en-BE" dirty="0"/>
          </a:p>
          <a:p>
            <a:pPr marL="457200" lvl="1" indent="0">
              <a:buClr>
                <a:srgbClr val="0F5494"/>
              </a:buClr>
              <a:buNone/>
            </a:pPr>
            <a:r>
              <a:rPr lang="en-BE" sz="2400" b="0" dirty="0">
                <a:ea typeface="+mn-ea"/>
                <a:cs typeface="+mn-cs"/>
              </a:rPr>
              <a:t>2) bottom-up approach</a:t>
            </a:r>
          </a:p>
          <a:p>
            <a:pPr lvl="1">
              <a:buClr>
                <a:srgbClr val="0F5494"/>
              </a:buClr>
            </a:pPr>
            <a:r>
              <a:rPr lang="en-GB" b="0" dirty="0"/>
              <a:t>groups</a:t>
            </a:r>
            <a:r>
              <a:rPr lang="en-BE" b="0" dirty="0"/>
              <a:t> built based on concept clustering</a:t>
            </a:r>
          </a:p>
          <a:p>
            <a:pPr lvl="1">
              <a:buClr>
                <a:srgbClr val="0F5494"/>
              </a:buClr>
            </a:pPr>
            <a:r>
              <a:rPr lang="en-GB" b="0" dirty="0"/>
              <a:t>da</a:t>
            </a:r>
            <a:r>
              <a:rPr lang="en-BE" b="0" dirty="0"/>
              <a:t>ta-driven approach</a:t>
            </a:r>
          </a:p>
          <a:p>
            <a:pPr lvl="1">
              <a:buClr>
                <a:srgbClr val="0F5494"/>
              </a:buClr>
            </a:pPr>
            <a:endParaRPr lang="en-BE" dirty="0"/>
          </a:p>
          <a:p>
            <a:pPr marL="457200" lvl="1" indent="0">
              <a:buClr>
                <a:srgbClr val="0F5494"/>
              </a:buClr>
              <a:buNone/>
            </a:pPr>
            <a:endParaRPr lang="en-BE" i="0" dirty="0"/>
          </a:p>
        </p:txBody>
      </p:sp>
    </p:spTree>
    <p:extLst>
      <p:ext uri="{BB962C8B-B14F-4D97-AF65-F5344CB8AC3E}">
        <p14:creationId xmlns:p14="http://schemas.microsoft.com/office/powerpoint/2010/main" val="3642891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D9D2-9367-9D42-9FDD-0671A72D1DD4}"/>
              </a:ext>
            </a:extLst>
          </p:cNvPr>
          <p:cNvSpPr>
            <a:spLocks noGrp="1"/>
          </p:cNvSpPr>
          <p:nvPr>
            <p:ph type="title"/>
          </p:nvPr>
        </p:nvSpPr>
        <p:spPr/>
        <p:txBody>
          <a:bodyPr/>
          <a:lstStyle/>
          <a:p>
            <a:r>
              <a:rPr lang="en-BE" dirty="0"/>
              <a:t>History of the ESCO hierarchy</a:t>
            </a:r>
          </a:p>
        </p:txBody>
      </p:sp>
      <p:sp>
        <p:nvSpPr>
          <p:cNvPr id="3" name="Content Placeholder 2">
            <a:extLst>
              <a:ext uri="{FF2B5EF4-FFF2-40B4-BE49-F238E27FC236}">
                <a16:creationId xmlns:a16="http://schemas.microsoft.com/office/drawing/2014/main" id="{1EB2184C-66A7-E344-8D56-F852759EF85B}"/>
              </a:ext>
            </a:extLst>
          </p:cNvPr>
          <p:cNvSpPr>
            <a:spLocks noGrp="1"/>
          </p:cNvSpPr>
          <p:nvPr>
            <p:ph idx="1"/>
          </p:nvPr>
        </p:nvSpPr>
        <p:spPr/>
        <p:txBody>
          <a:bodyPr/>
          <a:lstStyle/>
          <a:p>
            <a:pPr marL="0" indent="0">
              <a:buNone/>
            </a:pPr>
            <a:r>
              <a:rPr lang="en-GB" sz="1800" i="0" dirty="0"/>
              <a:t>Series of pilots run in the past to explore usability of existing frameworks for the </a:t>
            </a:r>
            <a:r>
              <a:rPr lang="en-GB" sz="1800" b="1" i="0" dirty="0"/>
              <a:t>skills pillar</a:t>
            </a:r>
            <a:r>
              <a:rPr lang="en-GB" sz="1800" i="0" dirty="0"/>
              <a:t>:</a:t>
            </a:r>
          </a:p>
          <a:p>
            <a:pPr lvl="1">
              <a:buClr>
                <a:srgbClr val="0F5494"/>
              </a:buClr>
            </a:pPr>
            <a:r>
              <a:rPr lang="en-GB" sz="1800" dirty="0"/>
              <a:t>European Dictionary to Skills and Competences </a:t>
            </a:r>
            <a:r>
              <a:rPr lang="en-GB" sz="1800" b="0" dirty="0"/>
              <a:t>(DISCO)</a:t>
            </a:r>
          </a:p>
          <a:p>
            <a:pPr lvl="1">
              <a:buClr>
                <a:srgbClr val="0F5494"/>
              </a:buClr>
            </a:pPr>
            <a:r>
              <a:rPr lang="en-GB" sz="1800" dirty="0" err="1"/>
              <a:t>Kompetenzklassifikation</a:t>
            </a:r>
            <a:r>
              <a:rPr lang="en-GB" sz="1800" dirty="0"/>
              <a:t> </a:t>
            </a:r>
            <a:r>
              <a:rPr lang="en-GB" sz="1800" b="0" dirty="0"/>
              <a:t>(the German skills classification)</a:t>
            </a:r>
          </a:p>
          <a:p>
            <a:pPr lvl="1">
              <a:buClr>
                <a:srgbClr val="0F5494"/>
              </a:buClr>
            </a:pPr>
            <a:r>
              <a:rPr lang="en-GB" sz="1800" dirty="0"/>
              <a:t>NACE </a:t>
            </a:r>
            <a:r>
              <a:rPr lang="en-GB" sz="1800" b="0" dirty="0"/>
              <a:t>(Statistical Classification of Economic Activities in the European Union)</a:t>
            </a:r>
          </a:p>
          <a:p>
            <a:pPr lvl="1">
              <a:buClr>
                <a:srgbClr val="0F5494"/>
              </a:buClr>
            </a:pPr>
            <a:r>
              <a:rPr lang="en-GB" sz="1800" dirty="0"/>
              <a:t>ISCED-F </a:t>
            </a:r>
            <a:r>
              <a:rPr lang="en-GB" sz="1800" b="0" dirty="0"/>
              <a:t>(International Standard Classification of Education - Fields of Education and Training)</a:t>
            </a:r>
          </a:p>
          <a:p>
            <a:pPr lvl="1">
              <a:buClr>
                <a:srgbClr val="0F5494"/>
              </a:buClr>
            </a:pPr>
            <a:r>
              <a:rPr lang="en-GB" sz="1800" dirty="0"/>
              <a:t>CPA </a:t>
            </a:r>
            <a:r>
              <a:rPr lang="en-GB" sz="1800" b="0" dirty="0"/>
              <a:t>(Statistical classification of products by activity)</a:t>
            </a:r>
          </a:p>
          <a:p>
            <a:pPr marL="0" indent="0">
              <a:buNone/>
            </a:pPr>
            <a:endParaRPr lang="en-GB" sz="1800" i="0" dirty="0"/>
          </a:p>
          <a:p>
            <a:pPr marL="0" indent="0">
              <a:buNone/>
            </a:pPr>
            <a:r>
              <a:rPr lang="en-GB" sz="1800" i="0" dirty="0"/>
              <a:t>None of them suitable for a </a:t>
            </a:r>
            <a:r>
              <a:rPr lang="en-GB" sz="1800" b="1" i="0" dirty="0"/>
              <a:t>mono-hierarchy</a:t>
            </a:r>
            <a:r>
              <a:rPr lang="en-GB" sz="1800" i="0" dirty="0"/>
              <a:t>, hence a group of ontology experts invited to create the current skills hierarchy</a:t>
            </a:r>
          </a:p>
          <a:p>
            <a:endParaRPr lang="en-GB" dirty="0"/>
          </a:p>
        </p:txBody>
      </p:sp>
    </p:spTree>
    <p:extLst>
      <p:ext uri="{BB962C8B-B14F-4D97-AF65-F5344CB8AC3E}">
        <p14:creationId xmlns:p14="http://schemas.microsoft.com/office/powerpoint/2010/main" val="176355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1540-49CE-6747-8986-9F4767A344AB}"/>
              </a:ext>
            </a:extLst>
          </p:cNvPr>
          <p:cNvSpPr>
            <a:spLocks noGrp="1"/>
          </p:cNvSpPr>
          <p:nvPr>
            <p:ph type="title"/>
          </p:nvPr>
        </p:nvSpPr>
        <p:spPr/>
        <p:txBody>
          <a:bodyPr/>
          <a:lstStyle/>
          <a:p>
            <a:r>
              <a:rPr lang="en-BE" dirty="0"/>
              <a:t>ESCO evolution</a:t>
            </a:r>
          </a:p>
        </p:txBody>
      </p:sp>
      <p:sp>
        <p:nvSpPr>
          <p:cNvPr id="3" name="Content Placeholder 2">
            <a:extLst>
              <a:ext uri="{FF2B5EF4-FFF2-40B4-BE49-F238E27FC236}">
                <a16:creationId xmlns:a16="http://schemas.microsoft.com/office/drawing/2014/main" id="{DDFA1610-7044-6549-85EA-F1F8DD800A5A}"/>
              </a:ext>
            </a:extLst>
          </p:cNvPr>
          <p:cNvSpPr>
            <a:spLocks noGrp="1"/>
          </p:cNvSpPr>
          <p:nvPr>
            <p:ph idx="1"/>
          </p:nvPr>
        </p:nvSpPr>
        <p:spPr/>
        <p:txBody>
          <a:bodyPr/>
          <a:lstStyle/>
          <a:p>
            <a:r>
              <a:rPr lang="en-BE" dirty="0"/>
              <a:t>What’s next?</a:t>
            </a:r>
          </a:p>
          <a:p>
            <a:endParaRPr lang="en-BE" dirty="0"/>
          </a:p>
          <a:p>
            <a:r>
              <a:rPr lang="en-BE" dirty="0"/>
              <a:t>1) data-driven skills hierarchy</a:t>
            </a:r>
          </a:p>
          <a:p>
            <a:endParaRPr lang="en-BE" dirty="0"/>
          </a:p>
          <a:p>
            <a:r>
              <a:rPr lang="en-BE" dirty="0"/>
              <a:t>2) NACE-based occupational hierarchy</a:t>
            </a:r>
          </a:p>
          <a:p>
            <a:endParaRPr lang="en-BE" dirty="0"/>
          </a:p>
          <a:p>
            <a:r>
              <a:rPr lang="en-BE" dirty="0"/>
              <a:t>3) ?</a:t>
            </a:r>
          </a:p>
        </p:txBody>
      </p:sp>
    </p:spTree>
    <p:extLst>
      <p:ext uri="{BB962C8B-B14F-4D97-AF65-F5344CB8AC3E}">
        <p14:creationId xmlns:p14="http://schemas.microsoft.com/office/powerpoint/2010/main" val="492675819"/>
      </p:ext>
    </p:extLst>
  </p:cSld>
  <p:clrMapOvr>
    <a:masterClrMapping/>
  </p:clrMapOvr>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24384FABC236469C9CD554DB414A52" ma:contentTypeVersion="20" ma:contentTypeDescription="Create a new document." ma:contentTypeScope="" ma:versionID="2595c4a41f6981ddbe81557dd6959f29">
  <xsd:schema xmlns:xsd="http://www.w3.org/2001/XMLSchema" xmlns:xs="http://www.w3.org/2001/XMLSchema" xmlns:p="http://schemas.microsoft.com/office/2006/metadata/properties" xmlns:ns2="2394d3b4-0180-4131-885a-ce664fdb0b5d" xmlns:ns3="1f5cff2b-1187-4055-a60b-d71ba6a41b85" targetNamespace="http://schemas.microsoft.com/office/2006/metadata/properties" ma:root="true" ma:fieldsID="d3ac877788bfd124886c6cf4fb1da476" ns2:_="" ns3:_="">
    <xsd:import namespace="2394d3b4-0180-4131-885a-ce664fdb0b5d"/>
    <xsd:import namespace="1f5cff2b-1187-4055-a60b-d71ba6a41b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4d3b4-0180-4131-885a-ce664fdb0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85e823d-31db-440c-980d-283f89df7c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5cff2b-1187-4055-a60b-d71ba6a41b8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144dd22-7f31-46fa-a3c9-06d3c0697116}" ma:internalName="TaxCatchAll" ma:showField="CatchAllData" ma:web="1f5cff2b-1187-4055-a60b-d71ba6a41b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f5cff2b-1187-4055-a60b-d71ba6a41b85">
      <UserInfo>
        <DisplayName>Laura Andolfi</DisplayName>
        <AccountId>42</AccountId>
        <AccountType/>
      </UserInfo>
      <UserInfo>
        <DisplayName>Chiara Stramaccioni</DisplayName>
        <AccountId>28</AccountId>
        <AccountType/>
      </UserInfo>
      <UserInfo>
        <DisplayName>Laura Veza-Visan</DisplayName>
        <AccountId>16</AccountId>
        <AccountType/>
      </UserInfo>
    </SharedWithUsers>
    <lcf76f155ced4ddcb4097134ff3c332f xmlns="2394d3b4-0180-4131-885a-ce664fdb0b5d">
      <Terms xmlns="http://schemas.microsoft.com/office/infopath/2007/PartnerControls"/>
    </lcf76f155ced4ddcb4097134ff3c332f>
    <TaxCatchAll xmlns="1f5cff2b-1187-4055-a60b-d71ba6a41b85" xsi:nil="true"/>
  </documentManagement>
</p:properties>
</file>

<file path=customXml/itemProps1.xml><?xml version="1.0" encoding="utf-8"?>
<ds:datastoreItem xmlns:ds="http://schemas.openxmlformats.org/officeDocument/2006/customXml" ds:itemID="{918B44E5-F0DB-42FA-9BE5-0C60B079119F}">
  <ds:schemaRefs>
    <ds:schemaRef ds:uri="http://schemas.microsoft.com/sharepoint/v3/contenttype/forms"/>
  </ds:schemaRefs>
</ds:datastoreItem>
</file>

<file path=customXml/itemProps2.xml><?xml version="1.0" encoding="utf-8"?>
<ds:datastoreItem xmlns:ds="http://schemas.openxmlformats.org/officeDocument/2006/customXml" ds:itemID="{FEFF9C64-1A08-4F1B-A2AD-A79CBC2CB549}"/>
</file>

<file path=customXml/itemProps3.xml><?xml version="1.0" encoding="utf-8"?>
<ds:datastoreItem xmlns:ds="http://schemas.openxmlformats.org/officeDocument/2006/customXml" ds:itemID="{918CFBC7-C17F-41A2-96CA-61C7D5B6A03E}">
  <ds:schemaRefs>
    <ds:schemaRef ds:uri="1f5cff2b-1187-4055-a60b-d71ba6a41b85"/>
    <ds:schemaRef ds:uri="2394d3b4-0180-4131-885a-ce664fdb0b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2576</TotalTime>
  <Words>1901</Words>
  <Application>Microsoft Macintosh PowerPoint</Application>
  <PresentationFormat>Widescreen</PresentationFormat>
  <Paragraphs>310</Paragraphs>
  <Slides>32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vt:lpstr>
      <vt:lpstr>Calibri</vt:lpstr>
      <vt:lpstr>Calibri Light</vt:lpstr>
      <vt:lpstr>Times</vt:lpstr>
      <vt:lpstr>Verdana</vt:lpstr>
      <vt:lpstr>WordVisi_MSFontService</vt:lpstr>
      <vt:lpstr>Blank</vt:lpstr>
      <vt:lpstr>  The European Skills, Competences, Qualifications and Occupations (ESCO)    Alternative hierarchies and clustering Member States Working Group: 1st focus group </vt:lpstr>
      <vt:lpstr>Introduction</vt:lpstr>
      <vt:lpstr>State of play: the ESCO hierarchy</vt:lpstr>
      <vt:lpstr>The occupations pillar</vt:lpstr>
      <vt:lpstr>The skill/competences pillar</vt:lpstr>
      <vt:lpstr> </vt:lpstr>
      <vt:lpstr>Hierarchical architecture approaches</vt:lpstr>
      <vt:lpstr>History of the ESCO hierarchy</vt:lpstr>
      <vt:lpstr>ESCO evolution</vt:lpstr>
      <vt:lpstr>Bottom-up skill clustering</vt:lpstr>
      <vt:lpstr>Bottom-up skill clustering</vt:lpstr>
      <vt:lpstr>Skill concept-level co-occurrence driven clustering</vt:lpstr>
      <vt:lpstr>Semantic relatedness-driven skill clustering</vt:lpstr>
      <vt:lpstr>Hybrid methodology for skill clustering</vt:lpstr>
      <vt:lpstr>ESCO skill co-occurrence data from labour market</vt:lpstr>
      <vt:lpstr>Discussion</vt:lpstr>
      <vt:lpstr>Discussion</vt:lpstr>
      <vt:lpstr>Coffee break</vt:lpstr>
      <vt:lpstr>Alternative hierarchies for ESCO</vt:lpstr>
      <vt:lpstr>The NACE classification</vt:lpstr>
      <vt:lpstr>Why the NACE classification</vt:lpstr>
      <vt:lpstr>Clustering ESCO using NACE</vt:lpstr>
      <vt:lpstr>Methodology</vt:lpstr>
      <vt:lpstr>Methodology</vt:lpstr>
      <vt:lpstr>The EURES dataset</vt:lpstr>
      <vt:lpstr>First insights – NACE structure and EURES OJVs</vt:lpstr>
      <vt:lpstr>First insights – EU STATISTICS and EURES OJVs</vt:lpstr>
      <vt:lpstr>Discussion</vt:lpstr>
      <vt:lpstr>Discussion</vt:lpstr>
      <vt:lpstr>Discussion</vt:lpstr>
      <vt:lpstr>Next steps and farewell</vt:lpstr>
      <vt:lpstr>PowerPoint Presentation</vt:lpstr>
    </vt:vector>
  </TitlesOfParts>
  <Company>Everis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 from ESCO</dc:title>
  <dc:creator>Chiara Stramaccioni</dc:creator>
  <cp:lastModifiedBy>Linda Kunertova</cp:lastModifiedBy>
  <cp:revision>75</cp:revision>
  <dcterms:created xsi:type="dcterms:W3CDTF">2021-01-12T09:15:47Z</dcterms:created>
  <dcterms:modified xsi:type="dcterms:W3CDTF">2022-09-14T07:05:10Z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0x010100FF24384FABC236469C9CD554DB414A52</vt:lpwstr>
  </property>
  <property fmtid="{D5CDD505-2E9C-101B-9397-08002B2CF9AE}" pid="3" name="MediaServiceImageTags">
    <vt:lpwstr/>
  </property>
</Properties>
</file>